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84" r:id="rId1"/>
  </p:sldMasterIdLst>
  <p:notesMasterIdLst>
    <p:notesMasterId r:id="rId19"/>
  </p:notesMasterIdLst>
  <p:sldIdLst>
    <p:sldId id="256" r:id="rId2"/>
    <p:sldId id="257" r:id="rId3"/>
    <p:sldId id="259" r:id="rId4"/>
    <p:sldId id="277" r:id="rId5"/>
    <p:sldId id="265" r:id="rId6"/>
    <p:sldId id="278" r:id="rId7"/>
    <p:sldId id="263" r:id="rId8"/>
    <p:sldId id="268" r:id="rId9"/>
    <p:sldId id="264" r:id="rId10"/>
    <p:sldId id="266" r:id="rId11"/>
    <p:sldId id="279" r:id="rId12"/>
    <p:sldId id="267" r:id="rId13"/>
    <p:sldId id="271" r:id="rId14"/>
    <p:sldId id="270" r:id="rId15"/>
    <p:sldId id="273" r:id="rId16"/>
    <p:sldId id="274" r:id="rId17"/>
    <p:sldId id="276" r:id="rId18"/>
  </p:sldIdLst>
  <p:sldSz cx="9144000" cy="6858000" type="screen4x3"/>
  <p:notesSz cx="6858000" cy="9144000"/>
  <p:defaultTextStyle>
    <a:defPPr>
      <a:defRPr lang="en-US"/>
    </a:defPPr>
    <a:lvl1pPr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8DBC2D"/>
    <a:srgbClr val="A30000"/>
    <a:srgbClr val="B40000"/>
    <a:srgbClr val="C9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35" autoAdjust="0"/>
    <p:restoredTop sz="85146" autoAdjust="0"/>
  </p:normalViewPr>
  <p:slideViewPr>
    <p:cSldViewPr snapToGrid="0" snapToObjects="1">
      <p:cViewPr>
        <p:scale>
          <a:sx n="84" d="100"/>
          <a:sy n="84" d="100"/>
        </p:scale>
        <p:origin x="-1152" y="-6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#1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#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FC21F9E0-BCBD-4642-82C0-2E923086BE6C}" type="doc">
      <dgm:prSet loTypeId="urn:microsoft.com/office/officeart/2005/8/layout/cycle7" loCatId="" qsTypeId="urn:microsoft.com/office/officeart/2005/8/quickstyle/simple4" qsCatId="simple" csTypeId="urn:microsoft.com/office/officeart/2005/8/colors/accent1_2#1" csCatId="accent1" phldr="1"/>
      <dgm:spPr/>
      <dgm:t>
        <a:bodyPr/>
        <a:lstStyle/>
        <a:p>
          <a:endParaRPr lang="en-US"/>
        </a:p>
      </dgm:t>
    </dgm:pt>
    <dgm:pt modelId="{13C360DC-424D-A64D-98B6-04157A0E61F0}">
      <dgm:prSet phldrT="[Text]"/>
      <dgm:spPr>
        <a:ln>
          <a:solidFill>
            <a:schemeClr val="accent6"/>
          </a:solidFill>
        </a:ln>
      </dgm:spPr>
      <dgm:t>
        <a:bodyPr/>
        <a:lstStyle/>
        <a:p>
          <a:r>
            <a:rPr lang="en-US" dirty="0" err="1" smtClean="0"/>
            <a:t>Fenntarthatóság</a:t>
          </a:r>
          <a:endParaRPr lang="en-US" dirty="0"/>
        </a:p>
      </dgm:t>
    </dgm:pt>
    <dgm:pt modelId="{AC623AF2-73D5-0E4A-9ED1-DD6A6E4D7EB6}" type="parTrans" cxnId="{7F16BF2D-5300-7941-9CAB-9C8BFFFB593E}">
      <dgm:prSet/>
      <dgm:spPr/>
      <dgm:t>
        <a:bodyPr/>
        <a:lstStyle/>
        <a:p>
          <a:endParaRPr lang="en-US"/>
        </a:p>
      </dgm:t>
    </dgm:pt>
    <dgm:pt modelId="{146BD208-4D36-7A43-AAF1-2C54EB1057D9}" type="sibTrans" cxnId="{7F16BF2D-5300-7941-9CAB-9C8BFFFB593E}">
      <dgm:prSet/>
      <dgm:spPr/>
      <dgm:t>
        <a:bodyPr/>
        <a:lstStyle/>
        <a:p>
          <a:endParaRPr lang="en-US"/>
        </a:p>
      </dgm:t>
    </dgm:pt>
    <dgm:pt modelId="{58F7A98C-CA21-BF44-919B-BE91DCA76561}">
      <dgm:prSet phldrT="[Text]"/>
      <dgm:spPr>
        <a:ln>
          <a:solidFill>
            <a:schemeClr val="accent6"/>
          </a:solidFill>
        </a:ln>
      </dgm:spPr>
      <dgm:t>
        <a:bodyPr/>
        <a:lstStyle/>
        <a:p>
          <a:r>
            <a:rPr lang="en-US" dirty="0" err="1" smtClean="0"/>
            <a:t>Biztonság</a:t>
          </a:r>
          <a:endParaRPr lang="en-US" dirty="0"/>
        </a:p>
      </dgm:t>
    </dgm:pt>
    <dgm:pt modelId="{EB9D5C06-A555-564C-9B67-76F47A17CC33}" type="parTrans" cxnId="{2BA2653E-8A9E-8E46-AFC5-EA94482E8B3D}">
      <dgm:prSet/>
      <dgm:spPr/>
      <dgm:t>
        <a:bodyPr/>
        <a:lstStyle/>
        <a:p>
          <a:endParaRPr lang="en-US"/>
        </a:p>
      </dgm:t>
    </dgm:pt>
    <dgm:pt modelId="{9F3A5709-BE5D-FC4D-A096-6D3E7E65C06C}" type="sibTrans" cxnId="{2BA2653E-8A9E-8E46-AFC5-EA94482E8B3D}">
      <dgm:prSet/>
      <dgm:spPr/>
      <dgm:t>
        <a:bodyPr/>
        <a:lstStyle/>
        <a:p>
          <a:endParaRPr lang="en-US"/>
        </a:p>
      </dgm:t>
    </dgm:pt>
    <dgm:pt modelId="{E2500AA5-B25C-3542-BF66-9DC3C7A90EA9}">
      <dgm:prSet phldrT="[Text]"/>
      <dgm:spPr>
        <a:ln>
          <a:solidFill>
            <a:schemeClr val="accent6"/>
          </a:solidFill>
        </a:ln>
      </dgm:spPr>
      <dgm:t>
        <a:bodyPr/>
        <a:lstStyle/>
        <a:p>
          <a:r>
            <a:rPr lang="en-US" dirty="0" err="1" smtClean="0"/>
            <a:t>Versenyképesség</a:t>
          </a:r>
          <a:endParaRPr lang="en-US" dirty="0"/>
        </a:p>
      </dgm:t>
    </dgm:pt>
    <dgm:pt modelId="{B0C7F3D0-5B6F-DB40-BF65-48C46EFD4AB8}" type="parTrans" cxnId="{CCF25851-E6CE-5F4F-9555-1FE905654286}">
      <dgm:prSet/>
      <dgm:spPr/>
      <dgm:t>
        <a:bodyPr/>
        <a:lstStyle/>
        <a:p>
          <a:endParaRPr lang="en-US"/>
        </a:p>
      </dgm:t>
    </dgm:pt>
    <dgm:pt modelId="{F010A662-ECF0-A04C-8B1F-FB70A8BF994A}" type="sibTrans" cxnId="{CCF25851-E6CE-5F4F-9555-1FE905654286}">
      <dgm:prSet/>
      <dgm:spPr/>
      <dgm:t>
        <a:bodyPr/>
        <a:lstStyle/>
        <a:p>
          <a:endParaRPr lang="en-US"/>
        </a:p>
      </dgm:t>
    </dgm:pt>
    <dgm:pt modelId="{D829F731-5201-7C42-A682-F489FC322251}" type="pres">
      <dgm:prSet presAssocID="{FC21F9E0-BCBD-4642-82C0-2E923086BE6C}" presName="Name0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6D3ACEA1-9DA5-1849-AD9D-7DE16935CBDC}" type="pres">
      <dgm:prSet presAssocID="{13C360DC-424D-A64D-98B6-04157A0E61F0}" presName="node" presStyleLbl="node1" presStyleIdx="0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C1F1B118-2CE2-6345-8023-6806ABF2640F}" type="pres">
      <dgm:prSet presAssocID="{146BD208-4D36-7A43-AAF1-2C54EB1057D9}" presName="sibTrans" presStyleLbl="sibTrans2D1" presStyleIdx="0" presStyleCnt="3"/>
      <dgm:spPr/>
      <dgm:t>
        <a:bodyPr/>
        <a:lstStyle/>
        <a:p>
          <a:endParaRPr lang="en-US"/>
        </a:p>
      </dgm:t>
    </dgm:pt>
    <dgm:pt modelId="{5CBD700E-B1B0-734D-9062-1146A9A98600}" type="pres">
      <dgm:prSet presAssocID="{146BD208-4D36-7A43-AAF1-2C54EB1057D9}" presName="connectorText" presStyleLbl="sibTrans2D1" presStyleIdx="0" presStyleCnt="3"/>
      <dgm:spPr/>
      <dgm:t>
        <a:bodyPr/>
        <a:lstStyle/>
        <a:p>
          <a:endParaRPr lang="en-US"/>
        </a:p>
      </dgm:t>
    </dgm:pt>
    <dgm:pt modelId="{81702166-3691-7442-B952-60E21A0423C7}" type="pres">
      <dgm:prSet presAssocID="{58F7A98C-CA21-BF44-919B-BE91DCA76561}" presName="node" presStyleLbl="node1" presStyleIdx="1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014263F1-3935-384A-82DD-7D12EF849A36}" type="pres">
      <dgm:prSet presAssocID="{9F3A5709-BE5D-FC4D-A096-6D3E7E65C06C}" presName="sibTrans" presStyleLbl="sibTrans2D1" presStyleIdx="1" presStyleCnt="3"/>
      <dgm:spPr/>
      <dgm:t>
        <a:bodyPr/>
        <a:lstStyle/>
        <a:p>
          <a:endParaRPr lang="en-US"/>
        </a:p>
      </dgm:t>
    </dgm:pt>
    <dgm:pt modelId="{2F9EBC25-0E9C-A54D-9D52-E712E4B701DE}" type="pres">
      <dgm:prSet presAssocID="{9F3A5709-BE5D-FC4D-A096-6D3E7E65C06C}" presName="connectorText" presStyleLbl="sibTrans2D1" presStyleIdx="1" presStyleCnt="3"/>
      <dgm:spPr/>
      <dgm:t>
        <a:bodyPr/>
        <a:lstStyle/>
        <a:p>
          <a:endParaRPr lang="en-US"/>
        </a:p>
      </dgm:t>
    </dgm:pt>
    <dgm:pt modelId="{1098165D-3F2A-F442-B60B-DD222399C126}" type="pres">
      <dgm:prSet presAssocID="{E2500AA5-B25C-3542-BF66-9DC3C7A90EA9}" presName="node" presStyleLbl="node1" presStyleIdx="2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84180424-B832-2D46-9F32-FCF3F8F0BA49}" type="pres">
      <dgm:prSet presAssocID="{F010A662-ECF0-A04C-8B1F-FB70A8BF994A}" presName="sibTrans" presStyleLbl="sibTrans2D1" presStyleIdx="2" presStyleCnt="3"/>
      <dgm:spPr/>
      <dgm:t>
        <a:bodyPr/>
        <a:lstStyle/>
        <a:p>
          <a:endParaRPr lang="en-US"/>
        </a:p>
      </dgm:t>
    </dgm:pt>
    <dgm:pt modelId="{845E9AB7-0320-824C-98D0-4B049E5391A8}" type="pres">
      <dgm:prSet presAssocID="{F010A662-ECF0-A04C-8B1F-FB70A8BF994A}" presName="connectorText" presStyleLbl="sibTrans2D1" presStyleIdx="2" presStyleCnt="3"/>
      <dgm:spPr/>
      <dgm:t>
        <a:bodyPr/>
        <a:lstStyle/>
        <a:p>
          <a:endParaRPr lang="en-US"/>
        </a:p>
      </dgm:t>
    </dgm:pt>
  </dgm:ptLst>
  <dgm:cxnLst>
    <dgm:cxn modelId="{104719C3-BA91-AC4C-BD71-6D519E3F890B}" type="presOf" srcId="{9F3A5709-BE5D-FC4D-A096-6D3E7E65C06C}" destId="{2F9EBC25-0E9C-A54D-9D52-E712E4B701DE}" srcOrd="1" destOrd="0" presId="urn:microsoft.com/office/officeart/2005/8/layout/cycle7"/>
    <dgm:cxn modelId="{62073EC8-5625-2E41-A243-B725405D413C}" type="presOf" srcId="{9F3A5709-BE5D-FC4D-A096-6D3E7E65C06C}" destId="{014263F1-3935-384A-82DD-7D12EF849A36}" srcOrd="0" destOrd="0" presId="urn:microsoft.com/office/officeart/2005/8/layout/cycle7"/>
    <dgm:cxn modelId="{79E7D405-BD21-8048-8836-DEF9227603CC}" type="presOf" srcId="{F010A662-ECF0-A04C-8B1F-FB70A8BF994A}" destId="{84180424-B832-2D46-9F32-FCF3F8F0BA49}" srcOrd="0" destOrd="0" presId="urn:microsoft.com/office/officeart/2005/8/layout/cycle7"/>
    <dgm:cxn modelId="{363833EA-7BC8-144B-8FCF-A14347777335}" type="presOf" srcId="{146BD208-4D36-7A43-AAF1-2C54EB1057D9}" destId="{C1F1B118-2CE2-6345-8023-6806ABF2640F}" srcOrd="0" destOrd="0" presId="urn:microsoft.com/office/officeart/2005/8/layout/cycle7"/>
    <dgm:cxn modelId="{CCF25851-E6CE-5F4F-9555-1FE905654286}" srcId="{FC21F9E0-BCBD-4642-82C0-2E923086BE6C}" destId="{E2500AA5-B25C-3542-BF66-9DC3C7A90EA9}" srcOrd="2" destOrd="0" parTransId="{B0C7F3D0-5B6F-DB40-BF65-48C46EFD4AB8}" sibTransId="{F010A662-ECF0-A04C-8B1F-FB70A8BF994A}"/>
    <dgm:cxn modelId="{043A4601-986C-8F4D-B1BA-EB3993844D32}" type="presOf" srcId="{13C360DC-424D-A64D-98B6-04157A0E61F0}" destId="{6D3ACEA1-9DA5-1849-AD9D-7DE16935CBDC}" srcOrd="0" destOrd="0" presId="urn:microsoft.com/office/officeart/2005/8/layout/cycle7"/>
    <dgm:cxn modelId="{63F28DFF-A9F6-2D4E-81EE-3D37C94B2A7F}" type="presOf" srcId="{58F7A98C-CA21-BF44-919B-BE91DCA76561}" destId="{81702166-3691-7442-B952-60E21A0423C7}" srcOrd="0" destOrd="0" presId="urn:microsoft.com/office/officeart/2005/8/layout/cycle7"/>
    <dgm:cxn modelId="{D97AE80D-4D3F-E740-AF49-315454EF9386}" type="presOf" srcId="{F010A662-ECF0-A04C-8B1F-FB70A8BF994A}" destId="{845E9AB7-0320-824C-98D0-4B049E5391A8}" srcOrd="1" destOrd="0" presId="urn:microsoft.com/office/officeart/2005/8/layout/cycle7"/>
    <dgm:cxn modelId="{A528DCA1-92AC-194F-B7E0-936A1129F896}" type="presOf" srcId="{146BD208-4D36-7A43-AAF1-2C54EB1057D9}" destId="{5CBD700E-B1B0-734D-9062-1146A9A98600}" srcOrd="1" destOrd="0" presId="urn:microsoft.com/office/officeart/2005/8/layout/cycle7"/>
    <dgm:cxn modelId="{7F16BF2D-5300-7941-9CAB-9C8BFFFB593E}" srcId="{FC21F9E0-BCBD-4642-82C0-2E923086BE6C}" destId="{13C360DC-424D-A64D-98B6-04157A0E61F0}" srcOrd="0" destOrd="0" parTransId="{AC623AF2-73D5-0E4A-9ED1-DD6A6E4D7EB6}" sibTransId="{146BD208-4D36-7A43-AAF1-2C54EB1057D9}"/>
    <dgm:cxn modelId="{94DDF6AF-1E14-0A45-AA39-B0E5733D66DA}" type="presOf" srcId="{FC21F9E0-BCBD-4642-82C0-2E923086BE6C}" destId="{D829F731-5201-7C42-A682-F489FC322251}" srcOrd="0" destOrd="0" presId="urn:microsoft.com/office/officeart/2005/8/layout/cycle7"/>
    <dgm:cxn modelId="{2BA2653E-8A9E-8E46-AFC5-EA94482E8B3D}" srcId="{FC21F9E0-BCBD-4642-82C0-2E923086BE6C}" destId="{58F7A98C-CA21-BF44-919B-BE91DCA76561}" srcOrd="1" destOrd="0" parTransId="{EB9D5C06-A555-564C-9B67-76F47A17CC33}" sibTransId="{9F3A5709-BE5D-FC4D-A096-6D3E7E65C06C}"/>
    <dgm:cxn modelId="{19AE4BD2-234C-D641-BFB8-C85CCB490AB1}" type="presOf" srcId="{E2500AA5-B25C-3542-BF66-9DC3C7A90EA9}" destId="{1098165D-3F2A-F442-B60B-DD222399C126}" srcOrd="0" destOrd="0" presId="urn:microsoft.com/office/officeart/2005/8/layout/cycle7"/>
    <dgm:cxn modelId="{3BB28634-B346-DA44-BFF5-FCAD8BD996EF}" type="presParOf" srcId="{D829F731-5201-7C42-A682-F489FC322251}" destId="{6D3ACEA1-9DA5-1849-AD9D-7DE16935CBDC}" srcOrd="0" destOrd="0" presId="urn:microsoft.com/office/officeart/2005/8/layout/cycle7"/>
    <dgm:cxn modelId="{449C9D00-1A1E-654E-BEA1-EF2FAFEA0AE0}" type="presParOf" srcId="{D829F731-5201-7C42-A682-F489FC322251}" destId="{C1F1B118-2CE2-6345-8023-6806ABF2640F}" srcOrd="1" destOrd="0" presId="urn:microsoft.com/office/officeart/2005/8/layout/cycle7"/>
    <dgm:cxn modelId="{9AEE70BE-E068-D44A-B918-335B374A70AC}" type="presParOf" srcId="{C1F1B118-2CE2-6345-8023-6806ABF2640F}" destId="{5CBD700E-B1B0-734D-9062-1146A9A98600}" srcOrd="0" destOrd="0" presId="urn:microsoft.com/office/officeart/2005/8/layout/cycle7"/>
    <dgm:cxn modelId="{83AB0EF0-9962-324A-BBA1-59FA9386C476}" type="presParOf" srcId="{D829F731-5201-7C42-A682-F489FC322251}" destId="{81702166-3691-7442-B952-60E21A0423C7}" srcOrd="2" destOrd="0" presId="urn:microsoft.com/office/officeart/2005/8/layout/cycle7"/>
    <dgm:cxn modelId="{4DDE1AB0-7EDF-7949-8E17-E537BF00BA07}" type="presParOf" srcId="{D829F731-5201-7C42-A682-F489FC322251}" destId="{014263F1-3935-384A-82DD-7D12EF849A36}" srcOrd="3" destOrd="0" presId="urn:microsoft.com/office/officeart/2005/8/layout/cycle7"/>
    <dgm:cxn modelId="{58544676-DE49-2B46-B3DB-EA45C18D05DD}" type="presParOf" srcId="{014263F1-3935-384A-82DD-7D12EF849A36}" destId="{2F9EBC25-0E9C-A54D-9D52-E712E4B701DE}" srcOrd="0" destOrd="0" presId="urn:microsoft.com/office/officeart/2005/8/layout/cycle7"/>
    <dgm:cxn modelId="{5F1BD34C-48A9-1D4A-9E5A-6501BB311ED4}" type="presParOf" srcId="{D829F731-5201-7C42-A682-F489FC322251}" destId="{1098165D-3F2A-F442-B60B-DD222399C126}" srcOrd="4" destOrd="0" presId="urn:microsoft.com/office/officeart/2005/8/layout/cycle7"/>
    <dgm:cxn modelId="{8E9487B3-B91D-CF49-834C-47348294757C}" type="presParOf" srcId="{D829F731-5201-7C42-A682-F489FC322251}" destId="{84180424-B832-2D46-9F32-FCF3F8F0BA49}" srcOrd="5" destOrd="0" presId="urn:microsoft.com/office/officeart/2005/8/layout/cycle7"/>
    <dgm:cxn modelId="{8164C5CB-128D-3545-BB43-59ABE260899A}" type="presParOf" srcId="{84180424-B832-2D46-9F32-FCF3F8F0BA49}" destId="{845E9AB7-0320-824C-98D0-4B049E5391A8}" srcOrd="0" destOrd="0" presId="urn:microsoft.com/office/officeart/2005/8/layout/cycle7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FC21F9E0-BCBD-4642-82C0-2E923086BE6C}" type="doc">
      <dgm:prSet loTypeId="urn:microsoft.com/office/officeart/2005/8/layout/cycle7" loCatId="" qsTypeId="urn:microsoft.com/office/officeart/2005/8/quickstyle/simple4" qsCatId="simple" csTypeId="urn:microsoft.com/office/officeart/2005/8/colors/accent1_2#2" csCatId="accent1" phldr="1"/>
      <dgm:spPr/>
      <dgm:t>
        <a:bodyPr/>
        <a:lstStyle/>
        <a:p>
          <a:endParaRPr lang="en-US"/>
        </a:p>
      </dgm:t>
    </dgm:pt>
    <dgm:pt modelId="{13C360DC-424D-A64D-98B6-04157A0E61F0}">
      <dgm:prSet phldrT="[Text]"/>
      <dgm:spPr/>
      <dgm:t>
        <a:bodyPr/>
        <a:lstStyle/>
        <a:p>
          <a:r>
            <a:rPr lang="en-US" dirty="0" err="1" smtClean="0"/>
            <a:t>Fenntarthatóság</a:t>
          </a:r>
          <a:endParaRPr lang="en-US" dirty="0"/>
        </a:p>
      </dgm:t>
    </dgm:pt>
    <dgm:pt modelId="{AC623AF2-73D5-0E4A-9ED1-DD6A6E4D7EB6}" type="parTrans" cxnId="{7F16BF2D-5300-7941-9CAB-9C8BFFFB593E}">
      <dgm:prSet/>
      <dgm:spPr/>
      <dgm:t>
        <a:bodyPr/>
        <a:lstStyle/>
        <a:p>
          <a:endParaRPr lang="en-US"/>
        </a:p>
      </dgm:t>
    </dgm:pt>
    <dgm:pt modelId="{146BD208-4D36-7A43-AAF1-2C54EB1057D9}" type="sibTrans" cxnId="{7F16BF2D-5300-7941-9CAB-9C8BFFFB593E}">
      <dgm:prSet/>
      <dgm:spPr/>
      <dgm:t>
        <a:bodyPr/>
        <a:lstStyle/>
        <a:p>
          <a:endParaRPr lang="en-US"/>
        </a:p>
      </dgm:t>
    </dgm:pt>
    <dgm:pt modelId="{58F7A98C-CA21-BF44-919B-BE91DCA76561}">
      <dgm:prSet phldrT="[Text]"/>
      <dgm:spPr/>
      <dgm:t>
        <a:bodyPr/>
        <a:lstStyle/>
        <a:p>
          <a:r>
            <a:rPr lang="en-US" dirty="0" err="1" smtClean="0"/>
            <a:t>Biztonság</a:t>
          </a:r>
          <a:endParaRPr lang="en-US" dirty="0"/>
        </a:p>
      </dgm:t>
    </dgm:pt>
    <dgm:pt modelId="{EB9D5C06-A555-564C-9B67-76F47A17CC33}" type="parTrans" cxnId="{2BA2653E-8A9E-8E46-AFC5-EA94482E8B3D}">
      <dgm:prSet/>
      <dgm:spPr/>
      <dgm:t>
        <a:bodyPr/>
        <a:lstStyle/>
        <a:p>
          <a:endParaRPr lang="en-US"/>
        </a:p>
      </dgm:t>
    </dgm:pt>
    <dgm:pt modelId="{9F3A5709-BE5D-FC4D-A096-6D3E7E65C06C}" type="sibTrans" cxnId="{2BA2653E-8A9E-8E46-AFC5-EA94482E8B3D}">
      <dgm:prSet/>
      <dgm:spPr/>
      <dgm:t>
        <a:bodyPr/>
        <a:lstStyle/>
        <a:p>
          <a:endParaRPr lang="en-US"/>
        </a:p>
      </dgm:t>
    </dgm:pt>
    <dgm:pt modelId="{E2500AA5-B25C-3542-BF66-9DC3C7A90EA9}">
      <dgm:prSet phldrT="[Text]"/>
      <dgm:spPr/>
      <dgm:t>
        <a:bodyPr/>
        <a:lstStyle/>
        <a:p>
          <a:r>
            <a:rPr lang="en-US" dirty="0" err="1" smtClean="0"/>
            <a:t>Versenyképesség</a:t>
          </a:r>
          <a:endParaRPr lang="en-US" dirty="0"/>
        </a:p>
      </dgm:t>
    </dgm:pt>
    <dgm:pt modelId="{B0C7F3D0-5B6F-DB40-BF65-48C46EFD4AB8}" type="parTrans" cxnId="{CCF25851-E6CE-5F4F-9555-1FE905654286}">
      <dgm:prSet/>
      <dgm:spPr/>
      <dgm:t>
        <a:bodyPr/>
        <a:lstStyle/>
        <a:p>
          <a:endParaRPr lang="en-US"/>
        </a:p>
      </dgm:t>
    </dgm:pt>
    <dgm:pt modelId="{F010A662-ECF0-A04C-8B1F-FB70A8BF994A}" type="sibTrans" cxnId="{CCF25851-E6CE-5F4F-9555-1FE905654286}">
      <dgm:prSet/>
      <dgm:spPr/>
      <dgm:t>
        <a:bodyPr/>
        <a:lstStyle/>
        <a:p>
          <a:endParaRPr lang="en-US"/>
        </a:p>
      </dgm:t>
    </dgm:pt>
    <dgm:pt modelId="{D829F731-5201-7C42-A682-F489FC322251}" type="pres">
      <dgm:prSet presAssocID="{FC21F9E0-BCBD-4642-82C0-2E923086BE6C}" presName="Name0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6D3ACEA1-9DA5-1849-AD9D-7DE16935CBDC}" type="pres">
      <dgm:prSet presAssocID="{13C360DC-424D-A64D-98B6-04157A0E61F0}" presName="node" presStyleLbl="node1" presStyleIdx="0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C1F1B118-2CE2-6345-8023-6806ABF2640F}" type="pres">
      <dgm:prSet presAssocID="{146BD208-4D36-7A43-AAF1-2C54EB1057D9}" presName="sibTrans" presStyleLbl="sibTrans2D1" presStyleIdx="0" presStyleCnt="3"/>
      <dgm:spPr/>
      <dgm:t>
        <a:bodyPr/>
        <a:lstStyle/>
        <a:p>
          <a:endParaRPr lang="en-US"/>
        </a:p>
      </dgm:t>
    </dgm:pt>
    <dgm:pt modelId="{5CBD700E-B1B0-734D-9062-1146A9A98600}" type="pres">
      <dgm:prSet presAssocID="{146BD208-4D36-7A43-AAF1-2C54EB1057D9}" presName="connectorText" presStyleLbl="sibTrans2D1" presStyleIdx="0" presStyleCnt="3"/>
      <dgm:spPr/>
      <dgm:t>
        <a:bodyPr/>
        <a:lstStyle/>
        <a:p>
          <a:endParaRPr lang="en-US"/>
        </a:p>
      </dgm:t>
    </dgm:pt>
    <dgm:pt modelId="{81702166-3691-7442-B952-60E21A0423C7}" type="pres">
      <dgm:prSet presAssocID="{58F7A98C-CA21-BF44-919B-BE91DCA76561}" presName="node" presStyleLbl="node1" presStyleIdx="1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014263F1-3935-384A-82DD-7D12EF849A36}" type="pres">
      <dgm:prSet presAssocID="{9F3A5709-BE5D-FC4D-A096-6D3E7E65C06C}" presName="sibTrans" presStyleLbl="sibTrans2D1" presStyleIdx="1" presStyleCnt="3"/>
      <dgm:spPr/>
      <dgm:t>
        <a:bodyPr/>
        <a:lstStyle/>
        <a:p>
          <a:endParaRPr lang="en-US"/>
        </a:p>
      </dgm:t>
    </dgm:pt>
    <dgm:pt modelId="{2F9EBC25-0E9C-A54D-9D52-E712E4B701DE}" type="pres">
      <dgm:prSet presAssocID="{9F3A5709-BE5D-FC4D-A096-6D3E7E65C06C}" presName="connectorText" presStyleLbl="sibTrans2D1" presStyleIdx="1" presStyleCnt="3"/>
      <dgm:spPr/>
      <dgm:t>
        <a:bodyPr/>
        <a:lstStyle/>
        <a:p>
          <a:endParaRPr lang="en-US"/>
        </a:p>
      </dgm:t>
    </dgm:pt>
    <dgm:pt modelId="{1098165D-3F2A-F442-B60B-DD222399C126}" type="pres">
      <dgm:prSet presAssocID="{E2500AA5-B25C-3542-BF66-9DC3C7A90EA9}" presName="node" presStyleLbl="node1" presStyleIdx="2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84180424-B832-2D46-9F32-FCF3F8F0BA49}" type="pres">
      <dgm:prSet presAssocID="{F010A662-ECF0-A04C-8B1F-FB70A8BF994A}" presName="sibTrans" presStyleLbl="sibTrans2D1" presStyleIdx="2" presStyleCnt="3"/>
      <dgm:spPr/>
      <dgm:t>
        <a:bodyPr/>
        <a:lstStyle/>
        <a:p>
          <a:endParaRPr lang="en-US"/>
        </a:p>
      </dgm:t>
    </dgm:pt>
    <dgm:pt modelId="{845E9AB7-0320-824C-98D0-4B049E5391A8}" type="pres">
      <dgm:prSet presAssocID="{F010A662-ECF0-A04C-8B1F-FB70A8BF994A}" presName="connectorText" presStyleLbl="sibTrans2D1" presStyleIdx="2" presStyleCnt="3"/>
      <dgm:spPr/>
      <dgm:t>
        <a:bodyPr/>
        <a:lstStyle/>
        <a:p>
          <a:endParaRPr lang="en-US"/>
        </a:p>
      </dgm:t>
    </dgm:pt>
  </dgm:ptLst>
  <dgm:cxnLst>
    <dgm:cxn modelId="{2AA1C709-07C8-3E44-85C8-C3A01D09C38C}" type="presOf" srcId="{9F3A5709-BE5D-FC4D-A096-6D3E7E65C06C}" destId="{014263F1-3935-384A-82DD-7D12EF849A36}" srcOrd="0" destOrd="0" presId="urn:microsoft.com/office/officeart/2005/8/layout/cycle7"/>
    <dgm:cxn modelId="{D005D8E9-B0FC-7B4B-8571-0EF0F5D3B6F2}" type="presOf" srcId="{FC21F9E0-BCBD-4642-82C0-2E923086BE6C}" destId="{D829F731-5201-7C42-A682-F489FC322251}" srcOrd="0" destOrd="0" presId="urn:microsoft.com/office/officeart/2005/8/layout/cycle7"/>
    <dgm:cxn modelId="{4606F4AB-FA06-D84A-B852-B4816BA9B04C}" type="presOf" srcId="{13C360DC-424D-A64D-98B6-04157A0E61F0}" destId="{6D3ACEA1-9DA5-1849-AD9D-7DE16935CBDC}" srcOrd="0" destOrd="0" presId="urn:microsoft.com/office/officeart/2005/8/layout/cycle7"/>
    <dgm:cxn modelId="{03AF8BD7-5FDE-6D40-9366-42630AD402D8}" type="presOf" srcId="{E2500AA5-B25C-3542-BF66-9DC3C7A90EA9}" destId="{1098165D-3F2A-F442-B60B-DD222399C126}" srcOrd="0" destOrd="0" presId="urn:microsoft.com/office/officeart/2005/8/layout/cycle7"/>
    <dgm:cxn modelId="{78430D82-CE66-0E4F-B405-B2B23A3E8648}" type="presOf" srcId="{146BD208-4D36-7A43-AAF1-2C54EB1057D9}" destId="{5CBD700E-B1B0-734D-9062-1146A9A98600}" srcOrd="1" destOrd="0" presId="urn:microsoft.com/office/officeart/2005/8/layout/cycle7"/>
    <dgm:cxn modelId="{736A91F2-2D66-D74B-B78E-A1E780845724}" type="presOf" srcId="{9F3A5709-BE5D-FC4D-A096-6D3E7E65C06C}" destId="{2F9EBC25-0E9C-A54D-9D52-E712E4B701DE}" srcOrd="1" destOrd="0" presId="urn:microsoft.com/office/officeart/2005/8/layout/cycle7"/>
    <dgm:cxn modelId="{CCF25851-E6CE-5F4F-9555-1FE905654286}" srcId="{FC21F9E0-BCBD-4642-82C0-2E923086BE6C}" destId="{E2500AA5-B25C-3542-BF66-9DC3C7A90EA9}" srcOrd="2" destOrd="0" parTransId="{B0C7F3D0-5B6F-DB40-BF65-48C46EFD4AB8}" sibTransId="{F010A662-ECF0-A04C-8B1F-FB70A8BF994A}"/>
    <dgm:cxn modelId="{475E73B6-073A-CD40-A027-C7E6842EB92A}" type="presOf" srcId="{F010A662-ECF0-A04C-8B1F-FB70A8BF994A}" destId="{84180424-B832-2D46-9F32-FCF3F8F0BA49}" srcOrd="0" destOrd="0" presId="urn:microsoft.com/office/officeart/2005/8/layout/cycle7"/>
    <dgm:cxn modelId="{4B64CA1A-EE0E-A74A-A92E-82BC3F933938}" type="presOf" srcId="{146BD208-4D36-7A43-AAF1-2C54EB1057D9}" destId="{C1F1B118-2CE2-6345-8023-6806ABF2640F}" srcOrd="0" destOrd="0" presId="urn:microsoft.com/office/officeart/2005/8/layout/cycle7"/>
    <dgm:cxn modelId="{7F16BF2D-5300-7941-9CAB-9C8BFFFB593E}" srcId="{FC21F9E0-BCBD-4642-82C0-2E923086BE6C}" destId="{13C360DC-424D-A64D-98B6-04157A0E61F0}" srcOrd="0" destOrd="0" parTransId="{AC623AF2-73D5-0E4A-9ED1-DD6A6E4D7EB6}" sibTransId="{146BD208-4D36-7A43-AAF1-2C54EB1057D9}"/>
    <dgm:cxn modelId="{242E9D3B-C1DE-4A43-9170-C56E5E3E3351}" type="presOf" srcId="{F010A662-ECF0-A04C-8B1F-FB70A8BF994A}" destId="{845E9AB7-0320-824C-98D0-4B049E5391A8}" srcOrd="1" destOrd="0" presId="urn:microsoft.com/office/officeart/2005/8/layout/cycle7"/>
    <dgm:cxn modelId="{2BA2653E-8A9E-8E46-AFC5-EA94482E8B3D}" srcId="{FC21F9E0-BCBD-4642-82C0-2E923086BE6C}" destId="{58F7A98C-CA21-BF44-919B-BE91DCA76561}" srcOrd="1" destOrd="0" parTransId="{EB9D5C06-A555-564C-9B67-76F47A17CC33}" sibTransId="{9F3A5709-BE5D-FC4D-A096-6D3E7E65C06C}"/>
    <dgm:cxn modelId="{BC1C2781-0D3C-C740-9384-408BC41AC273}" type="presOf" srcId="{58F7A98C-CA21-BF44-919B-BE91DCA76561}" destId="{81702166-3691-7442-B952-60E21A0423C7}" srcOrd="0" destOrd="0" presId="urn:microsoft.com/office/officeart/2005/8/layout/cycle7"/>
    <dgm:cxn modelId="{F270FEB5-DF97-5D46-911F-3E0891E03851}" type="presParOf" srcId="{D829F731-5201-7C42-A682-F489FC322251}" destId="{6D3ACEA1-9DA5-1849-AD9D-7DE16935CBDC}" srcOrd="0" destOrd="0" presId="urn:microsoft.com/office/officeart/2005/8/layout/cycle7"/>
    <dgm:cxn modelId="{897A3318-EB78-DB4A-9C3F-0FFAAA9D934E}" type="presParOf" srcId="{D829F731-5201-7C42-A682-F489FC322251}" destId="{C1F1B118-2CE2-6345-8023-6806ABF2640F}" srcOrd="1" destOrd="0" presId="urn:microsoft.com/office/officeart/2005/8/layout/cycle7"/>
    <dgm:cxn modelId="{352C7FB7-8003-414B-90CB-24704E166A62}" type="presParOf" srcId="{C1F1B118-2CE2-6345-8023-6806ABF2640F}" destId="{5CBD700E-B1B0-734D-9062-1146A9A98600}" srcOrd="0" destOrd="0" presId="urn:microsoft.com/office/officeart/2005/8/layout/cycle7"/>
    <dgm:cxn modelId="{E890C3AE-CF13-5342-BEDC-DDD0C3B86417}" type="presParOf" srcId="{D829F731-5201-7C42-A682-F489FC322251}" destId="{81702166-3691-7442-B952-60E21A0423C7}" srcOrd="2" destOrd="0" presId="urn:microsoft.com/office/officeart/2005/8/layout/cycle7"/>
    <dgm:cxn modelId="{4D5AE869-94B9-2544-9D8A-8863E6C8B27A}" type="presParOf" srcId="{D829F731-5201-7C42-A682-F489FC322251}" destId="{014263F1-3935-384A-82DD-7D12EF849A36}" srcOrd="3" destOrd="0" presId="urn:microsoft.com/office/officeart/2005/8/layout/cycle7"/>
    <dgm:cxn modelId="{71A374C0-5608-1C47-9BC1-B7499F853935}" type="presParOf" srcId="{014263F1-3935-384A-82DD-7D12EF849A36}" destId="{2F9EBC25-0E9C-A54D-9D52-E712E4B701DE}" srcOrd="0" destOrd="0" presId="urn:microsoft.com/office/officeart/2005/8/layout/cycle7"/>
    <dgm:cxn modelId="{0AFE1AF8-A773-3043-AF6C-B7E0CB6EF053}" type="presParOf" srcId="{D829F731-5201-7C42-A682-F489FC322251}" destId="{1098165D-3F2A-F442-B60B-DD222399C126}" srcOrd="4" destOrd="0" presId="urn:microsoft.com/office/officeart/2005/8/layout/cycle7"/>
    <dgm:cxn modelId="{25389B5F-87F0-4345-B82B-735353A7D385}" type="presParOf" srcId="{D829F731-5201-7C42-A682-F489FC322251}" destId="{84180424-B832-2D46-9F32-FCF3F8F0BA49}" srcOrd="5" destOrd="0" presId="urn:microsoft.com/office/officeart/2005/8/layout/cycle7"/>
    <dgm:cxn modelId="{3B5D2C62-A835-AF46-AFBF-7CD4DC18BEDA}" type="presParOf" srcId="{84180424-B832-2D46-9F32-FCF3F8F0BA49}" destId="{845E9AB7-0320-824C-98D0-4B049E5391A8}" srcOrd="0" destOrd="0" presId="urn:microsoft.com/office/officeart/2005/8/layout/cycle7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D3ACEA1-9DA5-1849-AD9D-7DE16935CBDC}">
      <dsp:nvSpPr>
        <dsp:cNvPr id="0" name=""/>
        <dsp:cNvSpPr/>
      </dsp:nvSpPr>
      <dsp:spPr>
        <a:xfrm>
          <a:off x="1266031" y="299351"/>
          <a:ext cx="1531937" cy="765968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83000"/>
                <a:shade val="100000"/>
                <a:alpha val="100000"/>
                <a:hueMod val="100000"/>
                <a:satMod val="220000"/>
                <a:lumMod val="90000"/>
              </a:schemeClr>
            </a:gs>
            <a:gs pos="76000">
              <a:schemeClr val="accent1">
                <a:hueOff val="0"/>
                <a:satOff val="0"/>
                <a:lumOff val="0"/>
                <a:alphaOff val="0"/>
                <a:shade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3000"/>
                <a:alpha val="100000"/>
                <a:satMod val="100000"/>
                <a:lumMod val="93000"/>
              </a:schemeClr>
            </a:gs>
          </a:gsLst>
          <a:path path="circle">
            <a:fillToRect l="15000" t="15000" r="100000" b="100000"/>
          </a:path>
        </a:gradFill>
        <a:ln>
          <a:solidFill>
            <a:schemeClr val="accent6"/>
          </a:solidFill>
        </a:ln>
        <a:effectLst>
          <a:outerShdw blurRad="38100" dist="381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57150" tIns="57150" rIns="57150" bIns="57150" numCol="1" spcCol="1270" anchor="ctr" anchorCtr="0">
          <a:noAutofit/>
        </a:bodyPr>
        <a:lstStyle/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500" kern="1200" dirty="0" err="1" smtClean="0"/>
            <a:t>Fenntarthatóság</a:t>
          </a:r>
          <a:endParaRPr lang="en-US" sz="1500" kern="1200" dirty="0"/>
        </a:p>
      </dsp:txBody>
      <dsp:txXfrm>
        <a:off x="1288465" y="321785"/>
        <a:ext cx="1487069" cy="721100"/>
      </dsp:txXfrm>
    </dsp:sp>
    <dsp:sp modelId="{C1F1B118-2CE2-6345-8023-6806ABF2640F}">
      <dsp:nvSpPr>
        <dsp:cNvPr id="0" name=""/>
        <dsp:cNvSpPr/>
      </dsp:nvSpPr>
      <dsp:spPr>
        <a:xfrm rot="3600000">
          <a:off x="2265225" y="1643955"/>
          <a:ext cx="798711" cy="268089"/>
        </a:xfrm>
        <a:prstGeom prst="leftRightArrow">
          <a:avLst>
            <a:gd name="adj1" fmla="val 60000"/>
            <a:gd name="adj2" fmla="val 50000"/>
          </a:avLst>
        </a:prstGeom>
        <a:gradFill rotWithShape="0">
          <a:gsLst>
            <a:gs pos="0">
              <a:schemeClr val="accent1">
                <a:tint val="60000"/>
                <a:hueOff val="0"/>
                <a:satOff val="0"/>
                <a:lumOff val="0"/>
                <a:alphaOff val="0"/>
                <a:tint val="83000"/>
                <a:shade val="100000"/>
                <a:alpha val="100000"/>
                <a:hueMod val="100000"/>
                <a:satMod val="220000"/>
                <a:lumMod val="90000"/>
              </a:schemeClr>
            </a:gs>
            <a:gs pos="76000">
              <a:schemeClr val="accent1">
                <a:tint val="60000"/>
                <a:hueOff val="0"/>
                <a:satOff val="0"/>
                <a:lumOff val="0"/>
                <a:alphaOff val="0"/>
                <a:shade val="100000"/>
              </a:schemeClr>
            </a:gs>
            <a:gs pos="100000">
              <a:schemeClr val="accent1">
                <a:tint val="60000"/>
                <a:hueOff val="0"/>
                <a:satOff val="0"/>
                <a:lumOff val="0"/>
                <a:alphaOff val="0"/>
                <a:shade val="93000"/>
                <a:alpha val="100000"/>
                <a:satMod val="100000"/>
                <a:lumMod val="93000"/>
              </a:schemeClr>
            </a:gs>
          </a:gsLst>
          <a:path path="circle">
            <a:fillToRect l="15000" t="15000" r="100000" b="100000"/>
          </a:path>
        </a:gradFill>
        <a:ln>
          <a:noFill/>
        </a:ln>
        <a:effectLst>
          <a:outerShdw blurRad="38100" dist="381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1200" kern="1200"/>
        </a:p>
      </dsp:txBody>
      <dsp:txXfrm>
        <a:off x="2345652" y="1697573"/>
        <a:ext cx="637857" cy="160853"/>
      </dsp:txXfrm>
    </dsp:sp>
    <dsp:sp modelId="{81702166-3691-7442-B952-60E21A0423C7}">
      <dsp:nvSpPr>
        <dsp:cNvPr id="0" name=""/>
        <dsp:cNvSpPr/>
      </dsp:nvSpPr>
      <dsp:spPr>
        <a:xfrm>
          <a:off x="2531194" y="2490679"/>
          <a:ext cx="1531937" cy="765968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83000"/>
                <a:shade val="100000"/>
                <a:alpha val="100000"/>
                <a:hueMod val="100000"/>
                <a:satMod val="220000"/>
                <a:lumMod val="90000"/>
              </a:schemeClr>
            </a:gs>
            <a:gs pos="76000">
              <a:schemeClr val="accent1">
                <a:hueOff val="0"/>
                <a:satOff val="0"/>
                <a:lumOff val="0"/>
                <a:alphaOff val="0"/>
                <a:shade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3000"/>
                <a:alpha val="100000"/>
                <a:satMod val="100000"/>
                <a:lumMod val="93000"/>
              </a:schemeClr>
            </a:gs>
          </a:gsLst>
          <a:path path="circle">
            <a:fillToRect l="15000" t="15000" r="100000" b="100000"/>
          </a:path>
        </a:gradFill>
        <a:ln>
          <a:solidFill>
            <a:schemeClr val="accent6"/>
          </a:solidFill>
        </a:ln>
        <a:effectLst>
          <a:outerShdw blurRad="38100" dist="381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57150" tIns="57150" rIns="57150" bIns="57150" numCol="1" spcCol="1270" anchor="ctr" anchorCtr="0">
          <a:noAutofit/>
        </a:bodyPr>
        <a:lstStyle/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500" kern="1200" dirty="0" err="1" smtClean="0"/>
            <a:t>Biztonság</a:t>
          </a:r>
          <a:endParaRPr lang="en-US" sz="1500" kern="1200" dirty="0"/>
        </a:p>
      </dsp:txBody>
      <dsp:txXfrm>
        <a:off x="2553628" y="2513113"/>
        <a:ext cx="1487069" cy="721100"/>
      </dsp:txXfrm>
    </dsp:sp>
    <dsp:sp modelId="{014263F1-3935-384A-82DD-7D12EF849A36}">
      <dsp:nvSpPr>
        <dsp:cNvPr id="0" name=""/>
        <dsp:cNvSpPr/>
      </dsp:nvSpPr>
      <dsp:spPr>
        <a:xfrm rot="10800000">
          <a:off x="1632644" y="2739619"/>
          <a:ext cx="798711" cy="268089"/>
        </a:xfrm>
        <a:prstGeom prst="leftRightArrow">
          <a:avLst>
            <a:gd name="adj1" fmla="val 60000"/>
            <a:gd name="adj2" fmla="val 50000"/>
          </a:avLst>
        </a:prstGeom>
        <a:gradFill rotWithShape="0">
          <a:gsLst>
            <a:gs pos="0">
              <a:schemeClr val="accent1">
                <a:tint val="60000"/>
                <a:hueOff val="0"/>
                <a:satOff val="0"/>
                <a:lumOff val="0"/>
                <a:alphaOff val="0"/>
                <a:tint val="83000"/>
                <a:shade val="100000"/>
                <a:alpha val="100000"/>
                <a:hueMod val="100000"/>
                <a:satMod val="220000"/>
                <a:lumMod val="90000"/>
              </a:schemeClr>
            </a:gs>
            <a:gs pos="76000">
              <a:schemeClr val="accent1">
                <a:tint val="60000"/>
                <a:hueOff val="0"/>
                <a:satOff val="0"/>
                <a:lumOff val="0"/>
                <a:alphaOff val="0"/>
                <a:shade val="100000"/>
              </a:schemeClr>
            </a:gs>
            <a:gs pos="100000">
              <a:schemeClr val="accent1">
                <a:tint val="60000"/>
                <a:hueOff val="0"/>
                <a:satOff val="0"/>
                <a:lumOff val="0"/>
                <a:alphaOff val="0"/>
                <a:shade val="93000"/>
                <a:alpha val="100000"/>
                <a:satMod val="100000"/>
                <a:lumMod val="93000"/>
              </a:schemeClr>
            </a:gs>
          </a:gsLst>
          <a:path path="circle">
            <a:fillToRect l="15000" t="15000" r="100000" b="100000"/>
          </a:path>
        </a:gradFill>
        <a:ln>
          <a:noFill/>
        </a:ln>
        <a:effectLst>
          <a:outerShdw blurRad="38100" dist="381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1200" kern="1200"/>
        </a:p>
      </dsp:txBody>
      <dsp:txXfrm rot="10800000">
        <a:off x="1713071" y="2793237"/>
        <a:ext cx="637857" cy="160853"/>
      </dsp:txXfrm>
    </dsp:sp>
    <dsp:sp modelId="{1098165D-3F2A-F442-B60B-DD222399C126}">
      <dsp:nvSpPr>
        <dsp:cNvPr id="0" name=""/>
        <dsp:cNvSpPr/>
      </dsp:nvSpPr>
      <dsp:spPr>
        <a:xfrm>
          <a:off x="867" y="2490679"/>
          <a:ext cx="1531937" cy="765968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83000"/>
                <a:shade val="100000"/>
                <a:alpha val="100000"/>
                <a:hueMod val="100000"/>
                <a:satMod val="220000"/>
                <a:lumMod val="90000"/>
              </a:schemeClr>
            </a:gs>
            <a:gs pos="76000">
              <a:schemeClr val="accent1">
                <a:hueOff val="0"/>
                <a:satOff val="0"/>
                <a:lumOff val="0"/>
                <a:alphaOff val="0"/>
                <a:shade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3000"/>
                <a:alpha val="100000"/>
                <a:satMod val="100000"/>
                <a:lumMod val="93000"/>
              </a:schemeClr>
            </a:gs>
          </a:gsLst>
          <a:path path="circle">
            <a:fillToRect l="15000" t="15000" r="100000" b="100000"/>
          </a:path>
        </a:gradFill>
        <a:ln>
          <a:solidFill>
            <a:schemeClr val="accent6"/>
          </a:solidFill>
        </a:ln>
        <a:effectLst>
          <a:outerShdw blurRad="38100" dist="381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57150" tIns="57150" rIns="57150" bIns="57150" numCol="1" spcCol="1270" anchor="ctr" anchorCtr="0">
          <a:noAutofit/>
        </a:bodyPr>
        <a:lstStyle/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500" kern="1200" dirty="0" err="1" smtClean="0"/>
            <a:t>Versenyképesség</a:t>
          </a:r>
          <a:endParaRPr lang="en-US" sz="1500" kern="1200" dirty="0"/>
        </a:p>
      </dsp:txBody>
      <dsp:txXfrm>
        <a:off x="23301" y="2513113"/>
        <a:ext cx="1487069" cy="721100"/>
      </dsp:txXfrm>
    </dsp:sp>
    <dsp:sp modelId="{84180424-B832-2D46-9F32-FCF3F8F0BA49}">
      <dsp:nvSpPr>
        <dsp:cNvPr id="0" name=""/>
        <dsp:cNvSpPr/>
      </dsp:nvSpPr>
      <dsp:spPr>
        <a:xfrm rot="18000000">
          <a:off x="1000062" y="1643955"/>
          <a:ext cx="798711" cy="268089"/>
        </a:xfrm>
        <a:prstGeom prst="leftRightArrow">
          <a:avLst>
            <a:gd name="adj1" fmla="val 60000"/>
            <a:gd name="adj2" fmla="val 50000"/>
          </a:avLst>
        </a:prstGeom>
        <a:gradFill rotWithShape="0">
          <a:gsLst>
            <a:gs pos="0">
              <a:schemeClr val="accent1">
                <a:tint val="60000"/>
                <a:hueOff val="0"/>
                <a:satOff val="0"/>
                <a:lumOff val="0"/>
                <a:alphaOff val="0"/>
                <a:tint val="83000"/>
                <a:shade val="100000"/>
                <a:alpha val="100000"/>
                <a:hueMod val="100000"/>
                <a:satMod val="220000"/>
                <a:lumMod val="90000"/>
              </a:schemeClr>
            </a:gs>
            <a:gs pos="76000">
              <a:schemeClr val="accent1">
                <a:tint val="60000"/>
                <a:hueOff val="0"/>
                <a:satOff val="0"/>
                <a:lumOff val="0"/>
                <a:alphaOff val="0"/>
                <a:shade val="100000"/>
              </a:schemeClr>
            </a:gs>
            <a:gs pos="100000">
              <a:schemeClr val="accent1">
                <a:tint val="60000"/>
                <a:hueOff val="0"/>
                <a:satOff val="0"/>
                <a:lumOff val="0"/>
                <a:alphaOff val="0"/>
                <a:shade val="93000"/>
                <a:alpha val="100000"/>
                <a:satMod val="100000"/>
                <a:lumMod val="93000"/>
              </a:schemeClr>
            </a:gs>
          </a:gsLst>
          <a:path path="circle">
            <a:fillToRect l="15000" t="15000" r="100000" b="100000"/>
          </a:path>
        </a:gradFill>
        <a:ln>
          <a:noFill/>
        </a:ln>
        <a:effectLst>
          <a:outerShdw blurRad="38100" dist="381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1200" kern="1200"/>
        </a:p>
      </dsp:txBody>
      <dsp:txXfrm>
        <a:off x="1080489" y="1697573"/>
        <a:ext cx="637857" cy="160853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cycle7">
  <dgm:title val=""/>
  <dgm:desc val=""/>
  <dgm:catLst>
    <dgm:cat type="cycle" pri="6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  <dgm:pt modelId="3"/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cycle">
          <dgm:param type="stAng" val="0"/>
          <dgm:param type="spanAng" val="360"/>
        </dgm:alg>
      </dgm:if>
      <dgm:else name="Name3">
        <dgm:alg type="cycle">
          <dgm:param type="stAng" val="0"/>
          <dgm:param type="spanAng" val="-360"/>
        </dgm:alg>
      </dgm:else>
    </dgm:choose>
    <dgm:shape xmlns:r="http://schemas.openxmlformats.org/officeDocument/2006/relationships" r:blip="">
      <dgm:adjLst/>
    </dgm:shape>
    <dgm:presOf/>
    <dgm:constrLst>
      <dgm:constr type="diam" refType="w"/>
      <dgm:constr type="w" for="ch" ptType="node" refType="w"/>
      <dgm:constr type="primFontSz" for="ch" ptType="node" op="equ" val="65"/>
      <dgm:constr type="w" for="ch" forName="sibTrans" refType="w" refFor="ch" refPtType="node" op="equ" fact="0.35"/>
      <dgm:constr type="connDist" for="ch" forName="sibTrans" op="equ"/>
      <dgm:constr type="primFontSz" for="des" forName="connectorText" op="equ" val="55"/>
      <dgm:constr type="primFontSz" for="des" forName="connectorText" refType="primFontSz" refFor="ch" refPtType="node" op="lte" fact="0.8"/>
      <dgm:constr type="sibSp" refType="w" refFor="ch" refPtType="node" op="equ" fact="0.65"/>
    </dgm:constrLst>
    <dgm:ruleLst/>
    <dgm:forEach name="nodesForEach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>
            <dgm:adj idx="1" val="0.1"/>
          </dgm:adjLst>
        </dgm:shape>
        <dgm:presOf axis="desOrSelf" ptType="node"/>
        <dgm:constrLst>
          <dgm:constr type="h" refType="w" fact="0.5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5" fact="NaN" max="NaN"/>
        </dgm:ruleLst>
      </dgm:layoutNode>
      <dgm:choose name="Name4">
        <dgm:if name="Name5" axis="par ch" ptType="doc node" func="cnt" op="gt" val="1">
          <dgm:forEach name="sibTransForEach" axis="followSib" ptType="sibTrans" hideLastTrans="0" cnt="1">
            <dgm:layoutNode name="sibTrans">
              <dgm:choose name="Name6">
                <dgm:if name="Name7" axis="par ch" ptType="doc node" func="posEven" op="equ" val="1">
                  <dgm:alg type="conn">
                    <dgm:param type="begPts" val="radial"/>
                    <dgm:param type="endPts" val="radial"/>
                    <dgm:param type="begSty" val="arr"/>
                    <dgm:param type="endSty" val="arr"/>
                  </dgm:alg>
                </dgm:if>
                <dgm:else name="Name8">
                  <dgm:alg type="conn">
                    <dgm:param type="begPts" val="auto"/>
                    <dgm:param type="endPts" val="auto"/>
                    <dgm:param type="begSty" val="arr"/>
                    <dgm:param type="endSty" val="arr"/>
                  </dgm:alg>
                </dgm:else>
              </dgm:choose>
              <dgm:shape xmlns:r="http://schemas.openxmlformats.org/officeDocument/2006/relationships" type="conn" r:blip="">
                <dgm:adjLst/>
              </dgm:shape>
              <dgm:presOf axis="self"/>
              <dgm:constrLst>
                <dgm:constr type="h" refType="w" fact="0.5"/>
                <dgm:constr type="connDist"/>
                <dgm:constr type="begPad" refType="connDist" fact="0.1"/>
                <dgm:constr type="endPad" refType="connDist" fact="0.1"/>
              </dgm:constrLst>
              <dgm:ruleLst/>
              <dgm:layoutNode name="connectorText">
                <dgm:alg type="tx">
                  <dgm:param type="autoTxRot" val="grav"/>
                </dgm:alg>
                <dgm:shape xmlns:r="http://schemas.openxmlformats.org/officeDocument/2006/relationships" type="conn" r:blip="" hideGeom="1">
                  <dgm:adjLst/>
                </dgm:shape>
                <dgm:presOf axis="self"/>
                <dgm:constrLst>
                  <dgm:constr type="lMarg"/>
                  <dgm:constr type="rMarg"/>
                  <dgm:constr type="tMarg"/>
                  <dgm:constr type="bMarg"/>
                </dgm:constrLst>
                <dgm:ruleLst>
                  <dgm:rule type="primFontSz" val="5" fact="NaN" max="NaN"/>
                </dgm:ruleLst>
              </dgm:layoutNode>
            </dgm:layoutNode>
          </dgm:forEach>
        </dgm:if>
        <dgm:else name="Name9"/>
      </dgm:choos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cycle7">
  <dgm:title val=""/>
  <dgm:desc val=""/>
  <dgm:catLst>
    <dgm:cat type="cycle" pri="6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  <dgm:pt modelId="3"/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cycle">
          <dgm:param type="stAng" val="0"/>
          <dgm:param type="spanAng" val="360"/>
        </dgm:alg>
      </dgm:if>
      <dgm:else name="Name3">
        <dgm:alg type="cycle">
          <dgm:param type="stAng" val="0"/>
          <dgm:param type="spanAng" val="-360"/>
        </dgm:alg>
      </dgm:else>
    </dgm:choose>
    <dgm:shape xmlns:r="http://schemas.openxmlformats.org/officeDocument/2006/relationships" r:blip="">
      <dgm:adjLst/>
    </dgm:shape>
    <dgm:presOf/>
    <dgm:constrLst>
      <dgm:constr type="diam" refType="w"/>
      <dgm:constr type="w" for="ch" ptType="node" refType="w"/>
      <dgm:constr type="primFontSz" for="ch" ptType="node" op="equ" val="65"/>
      <dgm:constr type="w" for="ch" forName="sibTrans" refType="w" refFor="ch" refPtType="node" op="equ" fact="0.35"/>
      <dgm:constr type="connDist" for="ch" forName="sibTrans" op="equ"/>
      <dgm:constr type="primFontSz" for="des" forName="connectorText" op="equ" val="55"/>
      <dgm:constr type="primFontSz" for="des" forName="connectorText" refType="primFontSz" refFor="ch" refPtType="node" op="lte" fact="0.8"/>
      <dgm:constr type="sibSp" refType="w" refFor="ch" refPtType="node" op="equ" fact="0.65"/>
    </dgm:constrLst>
    <dgm:ruleLst/>
    <dgm:forEach name="nodesForEach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>
            <dgm:adj idx="1" val="0.1"/>
          </dgm:adjLst>
        </dgm:shape>
        <dgm:presOf axis="desOrSelf" ptType="node"/>
        <dgm:constrLst>
          <dgm:constr type="h" refType="w" fact="0.5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5" fact="NaN" max="NaN"/>
        </dgm:ruleLst>
      </dgm:layoutNode>
      <dgm:choose name="Name4">
        <dgm:if name="Name5" axis="par ch" ptType="doc node" func="cnt" op="gt" val="1">
          <dgm:forEach name="sibTransForEach" axis="followSib" ptType="sibTrans" hideLastTrans="0" cnt="1">
            <dgm:layoutNode name="sibTrans">
              <dgm:choose name="Name6">
                <dgm:if name="Name7" axis="par ch" ptType="doc node" func="posEven" op="equ" val="1">
                  <dgm:alg type="conn">
                    <dgm:param type="begPts" val="radial"/>
                    <dgm:param type="endPts" val="radial"/>
                    <dgm:param type="begSty" val="arr"/>
                    <dgm:param type="endSty" val="arr"/>
                  </dgm:alg>
                </dgm:if>
                <dgm:else name="Name8">
                  <dgm:alg type="conn">
                    <dgm:param type="begPts" val="auto"/>
                    <dgm:param type="endPts" val="auto"/>
                    <dgm:param type="begSty" val="arr"/>
                    <dgm:param type="endSty" val="arr"/>
                  </dgm:alg>
                </dgm:else>
              </dgm:choose>
              <dgm:shape xmlns:r="http://schemas.openxmlformats.org/officeDocument/2006/relationships" type="conn" r:blip="">
                <dgm:adjLst/>
              </dgm:shape>
              <dgm:presOf axis="self"/>
              <dgm:constrLst>
                <dgm:constr type="h" refType="w" fact="0.5"/>
                <dgm:constr type="connDist"/>
                <dgm:constr type="begPad" refType="connDist" fact="0.1"/>
                <dgm:constr type="endPad" refType="connDist" fact="0.1"/>
              </dgm:constrLst>
              <dgm:ruleLst/>
              <dgm:layoutNode name="connectorText">
                <dgm:alg type="tx">
                  <dgm:param type="autoTxRot" val="grav"/>
                </dgm:alg>
                <dgm:shape xmlns:r="http://schemas.openxmlformats.org/officeDocument/2006/relationships" type="conn" r:blip="" hideGeom="1">
                  <dgm:adjLst/>
                </dgm:shape>
                <dgm:presOf axis="self"/>
                <dgm:constrLst>
                  <dgm:constr type="lMarg"/>
                  <dgm:constr type="rMarg"/>
                  <dgm:constr type="tMarg"/>
                  <dgm:constr type="bMarg"/>
                </dgm:constrLst>
                <dgm:ruleLst>
                  <dgm:rule type="primFontSz" val="5" fact="NaN" max="NaN"/>
                </dgm:ruleLst>
              </dgm:layoutNode>
            </dgm:layoutNode>
          </dgm:forEach>
        </dgm:if>
        <dgm:else name="Name9"/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</a:defRPr>
            </a:lvl1pPr>
          </a:lstStyle>
          <a:p>
            <a:pPr>
              <a:defRPr/>
            </a:pPr>
            <a:fld id="{42F9EAEB-8CCE-4A31-854D-41872B372209}" type="datetimeFigureOut">
              <a:rPr lang="en-US"/>
              <a:pPr>
                <a:defRPr/>
              </a:pPr>
              <a:t>11/19/2012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hu-HU" noProof="0" smtClean="0"/>
              <a:t>Click to edit Master text styles</a:t>
            </a:r>
          </a:p>
          <a:p>
            <a:pPr lvl="1"/>
            <a:r>
              <a:rPr lang="hu-HU" noProof="0" smtClean="0"/>
              <a:t>Second level</a:t>
            </a:r>
          </a:p>
          <a:p>
            <a:pPr lvl="2"/>
            <a:r>
              <a:rPr lang="hu-HU" noProof="0" smtClean="0"/>
              <a:t>Third level</a:t>
            </a:r>
          </a:p>
          <a:p>
            <a:pPr lvl="3"/>
            <a:r>
              <a:rPr lang="hu-HU" noProof="0" smtClean="0"/>
              <a:t>Fourth level</a:t>
            </a:r>
          </a:p>
          <a:p>
            <a:pPr lvl="4"/>
            <a:r>
              <a:rPr lang="hu-HU" noProof="0" smtClean="0"/>
              <a:t>Fifth level</a:t>
            </a:r>
            <a:endParaRPr lang="en-US" noProof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</a:defRPr>
            </a:lvl1pPr>
          </a:lstStyle>
          <a:p>
            <a:pPr>
              <a:defRPr/>
            </a:pPr>
            <a:fld id="{224EA0CD-D4B5-4183-A918-890EFD51BD4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94307161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defTabSz="457200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3" name="Slide Image Placeholder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8434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r>
              <a:rPr lang="en-US" smtClean="0"/>
              <a:t>Energia rendszer költsége: az üzemanyag, a villamosenergia és a tőke költsége, beruházások berendezésekbe, az energia-hatékony termékek, stb.</a:t>
            </a:r>
          </a:p>
          <a:p>
            <a:pPr>
              <a:spcBef>
                <a:spcPct val="0"/>
              </a:spcBef>
            </a:pPr>
            <a:r>
              <a:rPr lang="en-US" smtClean="0"/>
              <a:t>CCS: Carbon Capture and Storage</a:t>
            </a:r>
          </a:p>
          <a:p>
            <a:pPr>
              <a:spcBef>
                <a:spcPct val="0"/>
              </a:spcBef>
            </a:pPr>
            <a:r>
              <a:rPr lang="en-US" smtClean="0"/>
              <a:t>ROI: Return on Investment</a:t>
            </a:r>
          </a:p>
        </p:txBody>
      </p:sp>
      <p:sp>
        <p:nvSpPr>
          <p:cNvPr id="18435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D097508B-411B-474F-B14F-CE4BB4CB24D9}" type="slidenum">
              <a:rPr lang="en-US"/>
              <a:pPr fontAlgn="base">
                <a:spcBef>
                  <a:spcPct val="0"/>
                </a:spcBef>
                <a:spcAft>
                  <a:spcPct val="0"/>
                </a:spcAft>
              </a:pPr>
              <a:t>4</a:t>
            </a:fld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3" name="Slide Image Placeholder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8674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r>
              <a:rPr lang="en-US" smtClean="0"/>
              <a:t>Projektlista??</a:t>
            </a:r>
          </a:p>
        </p:txBody>
      </p:sp>
      <p:sp>
        <p:nvSpPr>
          <p:cNvPr id="28675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90DC72E7-6AC9-4DDD-8939-3C755B0A98A9}" type="slidenum">
              <a:rPr lang="en-US"/>
              <a:pPr fontAlgn="base">
                <a:spcBef>
                  <a:spcPct val="0"/>
                </a:spcBef>
                <a:spcAft>
                  <a:spcPct val="0"/>
                </a:spcAft>
              </a:pPr>
              <a:t>13</a:t>
            </a:fld>
            <a:endParaRPr 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1" name="Slide Image Placeholder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0722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r>
              <a:rPr lang="en-US" smtClean="0"/>
              <a:t>Évi 1,5%-os csökkentés: energia hatékonysági intézkedések alapján (fűtéskorszerűsítés, dupla ablakok, tetőszigetelés, stb.)</a:t>
            </a:r>
          </a:p>
        </p:txBody>
      </p:sp>
      <p:sp>
        <p:nvSpPr>
          <p:cNvPr id="30723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87AFECAC-6DC4-4656-A326-6F10D6293AED}" type="slidenum">
              <a:rPr lang="en-US"/>
              <a:pPr fontAlgn="base">
                <a:spcBef>
                  <a:spcPct val="0"/>
                </a:spcBef>
                <a:spcAft>
                  <a:spcPct val="0"/>
                </a:spcAft>
              </a:pPr>
              <a:t>14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7"/>
          <p:cNvSpPr/>
          <p:nvPr/>
        </p:nvSpPr>
        <p:spPr>
          <a:xfrm>
            <a:off x="777875" y="0"/>
            <a:ext cx="7543800" cy="304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" name="Rectangle 6"/>
          <p:cNvSpPr/>
          <p:nvPr/>
        </p:nvSpPr>
        <p:spPr>
          <a:xfrm>
            <a:off x="777875" y="6172200"/>
            <a:ext cx="7543800" cy="26988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62000" y="3200400"/>
            <a:ext cx="7543800" cy="1524000"/>
          </a:xfrm>
        </p:spPr>
        <p:txBody>
          <a:bodyPr>
            <a:noAutofit/>
          </a:bodyPr>
          <a:lstStyle>
            <a:lvl1pPr>
              <a:defRPr sz="8000"/>
            </a:lvl1pPr>
          </a:lstStyle>
          <a:p>
            <a:r>
              <a:rPr lang="hu-HU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762000" y="4724400"/>
            <a:ext cx="6858000" cy="990600"/>
          </a:xfrm>
        </p:spPr>
        <p:txBody>
          <a:bodyPr anchor="t">
            <a:normAutofit/>
          </a:bodyPr>
          <a:lstStyle>
            <a:lvl1pPr marL="0" indent="0" algn="l">
              <a:buNone/>
              <a:defRPr sz="2800"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hu-HU" smtClean="0"/>
              <a:t>Click to edit Master subtitle style</a:t>
            </a:r>
            <a:endParaRPr lang="en-US" dirty="0"/>
          </a:p>
        </p:txBody>
      </p:sp>
      <p:sp>
        <p:nvSpPr>
          <p:cNvPr id="6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12EFF4B-D60D-48B6-80BE-57B186D4BF1C}" type="datetimeFigureOut">
              <a:rPr lang="en-US"/>
              <a:pPr>
                <a:defRPr/>
              </a:pPr>
              <a:t>11/19/2012</a:t>
            </a:fld>
            <a:endParaRPr lang="en-US"/>
          </a:p>
        </p:txBody>
      </p:sp>
      <p:sp>
        <p:nvSpPr>
          <p:cNvPr id="7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ADB2EDE-FC84-4642-A0C2-F5F355057BF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hu-HU" smtClean="0"/>
              <a:t>Click to edit Master text styles</a:t>
            </a:r>
          </a:p>
          <a:p>
            <a:pPr lvl="1"/>
            <a:r>
              <a:rPr lang="hu-HU" smtClean="0"/>
              <a:t>Second level</a:t>
            </a:r>
          </a:p>
          <a:p>
            <a:pPr lvl="2"/>
            <a:r>
              <a:rPr lang="hu-HU" smtClean="0"/>
              <a:t>Third level</a:t>
            </a:r>
          </a:p>
          <a:p>
            <a:pPr lvl="3"/>
            <a:r>
              <a:rPr lang="hu-HU" smtClean="0"/>
              <a:t>Fourth level</a:t>
            </a:r>
          </a:p>
          <a:p>
            <a:pPr lvl="4"/>
            <a:r>
              <a:rPr lang="hu-HU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343DA22-C075-46B0-8AA9-CB2638058759}" type="datetimeFigureOut">
              <a:rPr lang="en-US"/>
              <a:pPr>
                <a:defRPr/>
              </a:pPr>
              <a:t>11/19/2012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AF15335-5022-478E-A7C4-E4D6FEDFB14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6"/>
          <p:cNvSpPr/>
          <p:nvPr/>
        </p:nvSpPr>
        <p:spPr>
          <a:xfrm>
            <a:off x="777875" y="0"/>
            <a:ext cx="7543800" cy="304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" name="Rectangle 7"/>
          <p:cNvSpPr/>
          <p:nvPr/>
        </p:nvSpPr>
        <p:spPr>
          <a:xfrm>
            <a:off x="777875" y="6172200"/>
            <a:ext cx="7543800" cy="26988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3276600"/>
            <a:ext cx="7543800" cy="1676400"/>
          </a:xfrm>
        </p:spPr>
        <p:txBody>
          <a:bodyPr/>
          <a:lstStyle>
            <a:lvl1pPr algn="l">
              <a:defRPr sz="5400" b="0" cap="all"/>
            </a:lvl1pPr>
          </a:lstStyle>
          <a:p>
            <a:r>
              <a:rPr lang="hu-HU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62000" y="4953000"/>
            <a:ext cx="6858000" cy="914400"/>
          </a:xfrm>
        </p:spPr>
        <p:txBody>
          <a:bodyPr anchor="t">
            <a:normAutofit/>
          </a:bodyPr>
          <a:lstStyle>
            <a:lvl1pPr marL="0" indent="0">
              <a:buNone/>
              <a:defRPr sz="28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u-HU" smtClean="0"/>
              <a:t>Click to edit Master text styles</a:t>
            </a:r>
          </a:p>
        </p:txBody>
      </p:sp>
      <p:sp>
        <p:nvSpPr>
          <p:cNvPr id="6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62CBBCD-6ECE-41EF-AAF2-5A7F313DC374}" type="datetimeFigureOut">
              <a:rPr lang="en-US"/>
              <a:pPr>
                <a:defRPr/>
              </a:pPr>
              <a:t>11/19/2012</a:t>
            </a:fld>
            <a:endParaRPr lang="en-US"/>
          </a:p>
        </p:txBody>
      </p:sp>
      <p:sp>
        <p:nvSpPr>
          <p:cNvPr id="7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202553C-6A86-4668-84D8-C81FC5FE91E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62000" y="609601"/>
            <a:ext cx="3657600" cy="376732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hu-HU" smtClean="0"/>
              <a:t>Click to edit Master text styles</a:t>
            </a:r>
          </a:p>
          <a:p>
            <a:pPr lvl="1"/>
            <a:r>
              <a:rPr lang="hu-HU" smtClean="0"/>
              <a:t>Second level</a:t>
            </a:r>
          </a:p>
          <a:p>
            <a:pPr lvl="2"/>
            <a:r>
              <a:rPr lang="hu-HU" smtClean="0"/>
              <a:t>Third level</a:t>
            </a:r>
          </a:p>
          <a:p>
            <a:pPr lvl="3"/>
            <a:r>
              <a:rPr lang="hu-HU" smtClean="0"/>
              <a:t>Fourth level</a:t>
            </a:r>
          </a:p>
          <a:p>
            <a:pPr lvl="4"/>
            <a:r>
              <a:rPr lang="hu-HU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609601"/>
            <a:ext cx="3657600" cy="376732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hu-HU" smtClean="0"/>
              <a:t>Click to edit Master text styles</a:t>
            </a:r>
          </a:p>
          <a:p>
            <a:pPr lvl="1"/>
            <a:r>
              <a:rPr lang="hu-HU" smtClean="0"/>
              <a:t>Second level</a:t>
            </a:r>
          </a:p>
          <a:p>
            <a:pPr lvl="2"/>
            <a:r>
              <a:rPr lang="hu-HU" smtClean="0"/>
              <a:t>Third level</a:t>
            </a:r>
          </a:p>
          <a:p>
            <a:pPr lvl="3"/>
            <a:r>
              <a:rPr lang="hu-HU" smtClean="0"/>
              <a:t>Fourth level</a:t>
            </a:r>
          </a:p>
          <a:p>
            <a:pPr lvl="4"/>
            <a:r>
              <a:rPr lang="hu-HU" smtClean="0"/>
              <a:t>Fifth level</a:t>
            </a:r>
            <a:endParaRPr lang="en-US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7CDD500-F2E0-4934-8F2B-A809570BA571}" type="datetimeFigureOut">
              <a:rPr lang="en-US"/>
              <a:pPr>
                <a:defRPr/>
              </a:pPr>
              <a:t>11/19/2012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09F7900-D358-4A88-9ABC-CCD0789D0A7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Straight Connector 10"/>
          <p:cNvCxnSpPr/>
          <p:nvPr/>
        </p:nvCxnSpPr>
        <p:spPr>
          <a:xfrm>
            <a:off x="758825" y="1249363"/>
            <a:ext cx="3657600" cy="1587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12"/>
          <p:cNvCxnSpPr/>
          <p:nvPr/>
        </p:nvCxnSpPr>
        <p:spPr>
          <a:xfrm>
            <a:off x="4645025" y="1249363"/>
            <a:ext cx="3657600" cy="1587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hu-HU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58952" y="609600"/>
            <a:ext cx="3657600" cy="6397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58952" y="1329264"/>
            <a:ext cx="3657600" cy="3048000"/>
          </a:xfrm>
        </p:spPr>
        <p:txBody>
          <a:bodyPr anchor="t"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hu-HU" smtClean="0"/>
              <a:t>Click to edit Master text styles</a:t>
            </a:r>
          </a:p>
          <a:p>
            <a:pPr lvl="1"/>
            <a:r>
              <a:rPr lang="hu-HU" smtClean="0"/>
              <a:t>Second level</a:t>
            </a:r>
          </a:p>
          <a:p>
            <a:pPr lvl="2"/>
            <a:r>
              <a:rPr lang="hu-HU" smtClean="0"/>
              <a:t>Third level</a:t>
            </a:r>
          </a:p>
          <a:p>
            <a:pPr lvl="3"/>
            <a:r>
              <a:rPr lang="hu-HU" smtClean="0"/>
              <a:t>Fourth level</a:t>
            </a:r>
          </a:p>
          <a:p>
            <a:pPr lvl="4"/>
            <a:r>
              <a:rPr lang="hu-HU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152" y="609600"/>
            <a:ext cx="3657600" cy="6397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152" y="1329264"/>
            <a:ext cx="3657600" cy="3048000"/>
          </a:xfrm>
        </p:spPr>
        <p:txBody>
          <a:bodyPr anchor="t"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hu-HU" smtClean="0"/>
              <a:t>Click to edit Master text styles</a:t>
            </a:r>
          </a:p>
          <a:p>
            <a:pPr lvl="1"/>
            <a:r>
              <a:rPr lang="hu-HU" smtClean="0"/>
              <a:t>Second level</a:t>
            </a:r>
          </a:p>
          <a:p>
            <a:pPr lvl="2"/>
            <a:r>
              <a:rPr lang="hu-HU" smtClean="0"/>
              <a:t>Third level</a:t>
            </a:r>
          </a:p>
          <a:p>
            <a:pPr lvl="3"/>
            <a:r>
              <a:rPr lang="hu-HU" smtClean="0"/>
              <a:t>Fourth level</a:t>
            </a:r>
          </a:p>
          <a:p>
            <a:pPr lvl="4"/>
            <a:r>
              <a:rPr lang="hu-HU" smtClean="0"/>
              <a:t>Fifth level</a:t>
            </a:r>
            <a:endParaRPr lang="en-US"/>
          </a:p>
        </p:txBody>
      </p:sp>
      <p:sp>
        <p:nvSpPr>
          <p:cNvPr id="9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8D6017C-8EFB-4335-8033-B85D1CFFBB09}" type="datetimeFigureOut">
              <a:rPr lang="en-US"/>
              <a:pPr>
                <a:defRPr/>
              </a:pPr>
              <a:t>11/19/2012</a:t>
            </a:fld>
            <a:endParaRPr lang="en-US"/>
          </a:p>
        </p:txBody>
      </p:sp>
      <p:sp>
        <p:nvSpPr>
          <p:cNvPr id="10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1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230E222-894A-49DE-93CE-50036684E1C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Click to edit Master title style</a:t>
            </a:r>
            <a:endParaRPr lang="en-US" dirty="0"/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1A57E0E-F7AE-4056-9738-A25E53A80AC2}" type="datetimeFigureOut">
              <a:rPr lang="en-US"/>
              <a:pPr>
                <a:defRPr/>
              </a:pPr>
              <a:t>11/19/2012</a:t>
            </a:fld>
            <a:endParaRPr lang="en-US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9945E21-868A-4909-BC70-87804ADB1A6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B3C327A-C160-4F6E-B3CD-642321FF8E5E}" type="datetimeFigureOut">
              <a:rPr lang="en-US"/>
              <a:pPr>
                <a:defRPr/>
              </a:pPr>
              <a:t>11/19/2012</a:t>
            </a:fld>
            <a:endParaRPr lang="en-US"/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BD7DFF6-8019-47E2-9BDD-F788E9AD3AE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" name="Straight Connector 9"/>
          <p:cNvCxnSpPr/>
          <p:nvPr/>
        </p:nvCxnSpPr>
        <p:spPr>
          <a:xfrm rot="5400000">
            <a:off x="1677194" y="2515394"/>
            <a:ext cx="3810000" cy="1588"/>
          </a:xfrm>
          <a:prstGeom prst="line">
            <a:avLst/>
          </a:prstGeom>
          <a:ln>
            <a:solidFill>
              <a:schemeClr val="tx2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4572000"/>
            <a:ext cx="6784848" cy="1600200"/>
          </a:xfrm>
        </p:spPr>
        <p:txBody>
          <a:bodyPr>
            <a:normAutofit/>
          </a:bodyPr>
          <a:lstStyle>
            <a:lvl1pPr algn="l">
              <a:defRPr sz="5400" b="0"/>
            </a:lvl1pPr>
          </a:lstStyle>
          <a:p>
            <a:r>
              <a:rPr lang="hu-HU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710866" y="457200"/>
            <a:ext cx="4594934" cy="4114799"/>
          </a:xfrm>
        </p:spPr>
        <p:txBody>
          <a:bodyPr/>
          <a:lstStyle>
            <a:lvl1pPr>
              <a:defRPr sz="24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hu-HU" smtClean="0"/>
              <a:t>Click to edit Master text styles</a:t>
            </a:r>
          </a:p>
          <a:p>
            <a:pPr lvl="1"/>
            <a:r>
              <a:rPr lang="hu-HU" smtClean="0"/>
              <a:t>Second level</a:t>
            </a:r>
          </a:p>
          <a:p>
            <a:pPr lvl="2"/>
            <a:r>
              <a:rPr lang="hu-HU" smtClean="0"/>
              <a:t>Third level</a:t>
            </a:r>
          </a:p>
          <a:p>
            <a:pPr lvl="3"/>
            <a:r>
              <a:rPr lang="hu-HU" smtClean="0"/>
              <a:t>Fourth level</a:t>
            </a:r>
          </a:p>
          <a:p>
            <a:pPr lvl="4"/>
            <a:r>
              <a:rPr lang="hu-HU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62001" y="457200"/>
            <a:ext cx="2673657" cy="4114800"/>
          </a:xfrm>
        </p:spPr>
        <p:txBody>
          <a:bodyPr>
            <a:normAutofit/>
          </a:bodyPr>
          <a:lstStyle>
            <a:lvl1pPr marL="0" indent="0">
              <a:buNone/>
              <a:defRPr sz="2100">
                <a:solidFill>
                  <a:schemeClr val="tx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u-HU" smtClean="0"/>
              <a:t>Click to edit Master text styles</a:t>
            </a:r>
          </a:p>
        </p:txBody>
      </p:sp>
      <p:sp>
        <p:nvSpPr>
          <p:cNvPr id="6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79E04CE-94C4-4465-B880-1EEAAA683216}" type="datetimeFigureOut">
              <a:rPr lang="en-US"/>
              <a:pPr>
                <a:defRPr/>
              </a:pPr>
              <a:t>11/19/2012</a:t>
            </a:fld>
            <a:endParaRPr lang="en-US"/>
          </a:p>
        </p:txBody>
      </p:sp>
      <p:sp>
        <p:nvSpPr>
          <p:cNvPr id="7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887B099-12C8-4942-B403-503F587C9C2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58952" y="4572000"/>
            <a:ext cx="6784848" cy="1600200"/>
          </a:xfrm>
        </p:spPr>
        <p:txBody>
          <a:bodyPr>
            <a:normAutofit/>
          </a:bodyPr>
          <a:lstStyle>
            <a:lvl1pPr algn="l">
              <a:defRPr sz="5400" b="0"/>
            </a:lvl1pPr>
          </a:lstStyle>
          <a:p>
            <a:r>
              <a:rPr lang="hu-HU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777240" y="457200"/>
            <a:ext cx="7543800" cy="2895600"/>
          </a:xfrm>
          <a:ln w="6350">
            <a:solidFill>
              <a:schemeClr val="tx2"/>
            </a:solidFill>
          </a:ln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hu-HU" noProof="0" smtClean="0"/>
              <a:t>Drag picture to placeholder or click icon to add</a:t>
            </a:r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50392" y="3505200"/>
            <a:ext cx="7391400" cy="804862"/>
          </a:xfrm>
        </p:spPr>
        <p:txBody>
          <a:bodyPr anchor="t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u-HU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3A24090-F4E0-4B4B-A200-00880C2D9EC1}" type="datetimeFigureOut">
              <a:rPr lang="en-US"/>
              <a:pPr>
                <a:defRPr/>
              </a:pPr>
              <a:t>11/19/2012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32DC130-15EF-4133-A1D8-52F04950DD3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14400" y="685800"/>
            <a:ext cx="7239000" cy="3886200"/>
          </a:xfrm>
        </p:spPr>
        <p:txBody>
          <a:bodyPr vert="eaVert" anchor="t"/>
          <a:lstStyle/>
          <a:p>
            <a:pPr lvl="0"/>
            <a:r>
              <a:rPr lang="hu-HU" smtClean="0"/>
              <a:t>Click to edit Master text styles</a:t>
            </a:r>
          </a:p>
          <a:p>
            <a:pPr lvl="1"/>
            <a:r>
              <a:rPr lang="hu-HU" smtClean="0"/>
              <a:t>Second level</a:t>
            </a:r>
          </a:p>
          <a:p>
            <a:pPr lvl="2"/>
            <a:r>
              <a:rPr lang="hu-HU" smtClean="0"/>
              <a:t>Third level</a:t>
            </a:r>
          </a:p>
          <a:p>
            <a:pPr lvl="3"/>
            <a:r>
              <a:rPr lang="hu-HU" smtClean="0"/>
              <a:t>Fourth level</a:t>
            </a:r>
          </a:p>
          <a:p>
            <a:pPr lvl="4"/>
            <a:r>
              <a:rPr lang="hu-HU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24FEE48-8CA0-422C-99A5-EF0C4A647F43}" type="datetimeFigureOut">
              <a:rPr lang="en-US"/>
              <a:pPr>
                <a:defRPr/>
              </a:pPr>
              <a:t>11/19/2012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10EFD57-F5E6-4DEB-A786-162A035513F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62000" y="685801"/>
            <a:ext cx="1828800" cy="5410199"/>
          </a:xfrm>
        </p:spPr>
        <p:txBody>
          <a:bodyPr vert="eaVert"/>
          <a:lstStyle/>
          <a:p>
            <a:r>
              <a:rPr lang="hu-HU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90800" y="685801"/>
            <a:ext cx="5715000" cy="4876800"/>
          </a:xfrm>
        </p:spPr>
        <p:txBody>
          <a:bodyPr vert="eaVert" anchor="t"/>
          <a:lstStyle/>
          <a:p>
            <a:pPr lvl="0"/>
            <a:r>
              <a:rPr lang="hu-HU" smtClean="0"/>
              <a:t>Click to edit Master text styles</a:t>
            </a:r>
          </a:p>
          <a:p>
            <a:pPr lvl="1"/>
            <a:r>
              <a:rPr lang="hu-HU" smtClean="0"/>
              <a:t>Second level</a:t>
            </a:r>
          </a:p>
          <a:p>
            <a:pPr lvl="2"/>
            <a:r>
              <a:rPr lang="hu-HU" smtClean="0"/>
              <a:t>Third level</a:t>
            </a:r>
          </a:p>
          <a:p>
            <a:pPr lvl="3"/>
            <a:r>
              <a:rPr lang="hu-HU" smtClean="0"/>
              <a:t>Fourth level</a:t>
            </a:r>
          </a:p>
          <a:p>
            <a:pPr lvl="4"/>
            <a:r>
              <a:rPr lang="hu-HU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12AD00A-5EB4-4D73-87C8-6EE302D4E28D}" type="datetimeFigureOut">
              <a:rPr lang="en-US"/>
              <a:pPr>
                <a:defRPr/>
              </a:pPr>
              <a:t>11/19/2012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DF90C26-26D8-49AF-9E36-758429D76FE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/>
          <p:cNvSpPr>
            <a:spLocks noGrp="1"/>
          </p:cNvSpPr>
          <p:nvPr>
            <p:ph type="title"/>
          </p:nvPr>
        </p:nvSpPr>
        <p:spPr bwMode="auto">
          <a:xfrm>
            <a:off x="762000" y="4572000"/>
            <a:ext cx="6781800" cy="1600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hu-HU" smtClean="0"/>
              <a:t>Click to edit Master title style</a:t>
            </a:r>
            <a:endParaRPr lang="en-US" smtClean="0"/>
          </a:p>
        </p:txBody>
      </p:sp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762000" y="685800"/>
            <a:ext cx="7543800" cy="3886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hu-HU" smtClean="0"/>
              <a:t>Click to edit Master text styles</a:t>
            </a:r>
          </a:p>
          <a:p>
            <a:pPr lvl="1"/>
            <a:r>
              <a:rPr lang="hu-HU" smtClean="0"/>
              <a:t>Second level</a:t>
            </a:r>
          </a:p>
          <a:p>
            <a:pPr lvl="2"/>
            <a:r>
              <a:rPr lang="hu-HU" smtClean="0"/>
              <a:t>Third level</a:t>
            </a:r>
          </a:p>
          <a:p>
            <a:pPr lvl="3"/>
            <a:r>
              <a:rPr lang="hu-HU" smtClean="0"/>
              <a:t>Fourth level</a:t>
            </a:r>
          </a:p>
          <a:p>
            <a:pPr lvl="4"/>
            <a:r>
              <a:rPr lang="hu-HU" smtClean="0"/>
              <a:t>Fifth level</a:t>
            </a:r>
            <a:endParaRPr lang="en-US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48400" y="6208713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b="1" smtClean="0">
                <a:solidFill>
                  <a:schemeClr val="tx2">
                    <a:lumMod val="90000"/>
                    <a:lumOff val="10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8DD37B9C-77A2-4C3A-BCD2-78F8117254B8}" type="datetimeFigureOut">
              <a:rPr lang="en-US"/>
              <a:pPr>
                <a:defRPr/>
              </a:pPr>
              <a:t>11/19/2012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762000" y="6208713"/>
            <a:ext cx="487362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 b="1">
                <a:solidFill>
                  <a:schemeClr val="tx2">
                    <a:lumMod val="90000"/>
                    <a:lumOff val="10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620000" y="5688013"/>
            <a:ext cx="7620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2400" smtClean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</a:defRPr>
            </a:lvl1pPr>
          </a:lstStyle>
          <a:p>
            <a:pPr>
              <a:defRPr/>
            </a:pPr>
            <a:fld id="{C2656F52-E8CE-4A51-8B9A-EAE03553F9A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777875" y="0"/>
            <a:ext cx="7543800" cy="381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777875" y="6172200"/>
            <a:ext cx="7543800" cy="26988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96" r:id="rId1"/>
    <p:sldLayoutId id="2147483695" r:id="rId2"/>
    <p:sldLayoutId id="2147483697" r:id="rId3"/>
    <p:sldLayoutId id="2147483694" r:id="rId4"/>
    <p:sldLayoutId id="2147483698" r:id="rId5"/>
    <p:sldLayoutId id="2147483693" r:id="rId6"/>
    <p:sldLayoutId id="2147483692" r:id="rId7"/>
    <p:sldLayoutId id="2147483699" r:id="rId8"/>
    <p:sldLayoutId id="2147483691" r:id="rId9"/>
    <p:sldLayoutId id="2147483690" r:id="rId10"/>
    <p:sldLayoutId id="2147483689" r:id="rId11"/>
  </p:sldLayoutIdLst>
  <p:txStyles>
    <p:titleStyle>
      <a:lvl1pPr algn="l" rtl="0" fontAlgn="base">
        <a:spcBef>
          <a:spcPct val="0"/>
        </a:spcBef>
        <a:spcAft>
          <a:spcPct val="0"/>
        </a:spcAft>
        <a:defRPr sz="5400" kern="1200">
          <a:solidFill>
            <a:srgbClr val="262626"/>
          </a:solidFill>
          <a:latin typeface="+mj-lt"/>
          <a:ea typeface="+mj-ea"/>
          <a:cs typeface="+mj-cs"/>
        </a:defRPr>
      </a:lvl1pPr>
      <a:lvl2pPr algn="l" rtl="0" fontAlgn="base">
        <a:spcBef>
          <a:spcPct val="0"/>
        </a:spcBef>
        <a:spcAft>
          <a:spcPct val="0"/>
        </a:spcAft>
        <a:defRPr sz="5400">
          <a:solidFill>
            <a:srgbClr val="262626"/>
          </a:solidFill>
          <a:latin typeface="Impact" pitchFamily="34" charset="0"/>
        </a:defRPr>
      </a:lvl2pPr>
      <a:lvl3pPr algn="l" rtl="0" fontAlgn="base">
        <a:spcBef>
          <a:spcPct val="0"/>
        </a:spcBef>
        <a:spcAft>
          <a:spcPct val="0"/>
        </a:spcAft>
        <a:defRPr sz="5400">
          <a:solidFill>
            <a:srgbClr val="262626"/>
          </a:solidFill>
          <a:latin typeface="Impact" pitchFamily="34" charset="0"/>
        </a:defRPr>
      </a:lvl3pPr>
      <a:lvl4pPr algn="l" rtl="0" fontAlgn="base">
        <a:spcBef>
          <a:spcPct val="0"/>
        </a:spcBef>
        <a:spcAft>
          <a:spcPct val="0"/>
        </a:spcAft>
        <a:defRPr sz="5400">
          <a:solidFill>
            <a:srgbClr val="262626"/>
          </a:solidFill>
          <a:latin typeface="Impact" pitchFamily="34" charset="0"/>
        </a:defRPr>
      </a:lvl4pPr>
      <a:lvl5pPr algn="l" rtl="0" fontAlgn="base">
        <a:spcBef>
          <a:spcPct val="0"/>
        </a:spcBef>
        <a:spcAft>
          <a:spcPct val="0"/>
        </a:spcAft>
        <a:defRPr sz="5400">
          <a:solidFill>
            <a:srgbClr val="262626"/>
          </a:solidFill>
          <a:latin typeface="Impact" pitchFamily="34" charset="0"/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73050" indent="-273050" algn="l" rtl="0" fontAlgn="base">
        <a:spcBef>
          <a:spcPct val="20000"/>
        </a:spcBef>
        <a:spcAft>
          <a:spcPct val="0"/>
        </a:spcAft>
        <a:buClr>
          <a:schemeClr val="accent1"/>
        </a:buClr>
        <a:buFont typeface="Arial" charset="0"/>
        <a:buChar char="•"/>
        <a:defRPr sz="2400" kern="1200">
          <a:solidFill>
            <a:schemeClr val="tx2"/>
          </a:solidFill>
          <a:latin typeface="+mn-lt"/>
          <a:ea typeface="+mn-ea"/>
          <a:cs typeface="+mn-cs"/>
        </a:defRPr>
      </a:lvl1pPr>
      <a:lvl2pPr marL="593725" indent="-273050" algn="l" rtl="0" fontAlgn="base">
        <a:spcBef>
          <a:spcPct val="20000"/>
        </a:spcBef>
        <a:spcAft>
          <a:spcPct val="0"/>
        </a:spcAft>
        <a:buClr>
          <a:schemeClr val="accent1"/>
        </a:buClr>
        <a:buFont typeface="Arial" charset="0"/>
        <a:buChar char="•"/>
        <a:defRPr sz="2200" kern="1200">
          <a:solidFill>
            <a:schemeClr val="tx2"/>
          </a:solidFill>
          <a:latin typeface="+mn-lt"/>
          <a:ea typeface="+mn-ea"/>
          <a:cs typeface="+mn-cs"/>
        </a:defRPr>
      </a:lvl2pPr>
      <a:lvl3pPr marL="868363" indent="-228600" algn="l" rtl="0" fontAlgn="base">
        <a:spcBef>
          <a:spcPct val="20000"/>
        </a:spcBef>
        <a:spcAft>
          <a:spcPct val="0"/>
        </a:spcAft>
        <a:buClr>
          <a:schemeClr val="accent1"/>
        </a:buClr>
        <a:buFont typeface="Arial" charset="0"/>
        <a:buChar char="•"/>
        <a:defRPr sz="2000" kern="1200">
          <a:solidFill>
            <a:schemeClr val="tx2"/>
          </a:solidFill>
          <a:latin typeface="+mn-lt"/>
          <a:ea typeface="+mn-ea"/>
          <a:cs typeface="+mn-cs"/>
        </a:defRPr>
      </a:lvl3pPr>
      <a:lvl4pPr marL="1143000" indent="-228600" algn="l" rtl="0" fontAlgn="base">
        <a:spcBef>
          <a:spcPct val="20000"/>
        </a:spcBef>
        <a:spcAft>
          <a:spcPct val="0"/>
        </a:spcAft>
        <a:buClr>
          <a:schemeClr val="accent1"/>
        </a:buClr>
        <a:buFont typeface="Arial" charset="0"/>
        <a:buChar char="•"/>
        <a:defRPr kern="1200">
          <a:solidFill>
            <a:schemeClr val="tx2"/>
          </a:solidFill>
          <a:latin typeface="+mn-lt"/>
          <a:ea typeface="+mn-ea"/>
          <a:cs typeface="+mn-cs"/>
        </a:defRPr>
      </a:lvl4pPr>
      <a:lvl5pPr marL="1371600" indent="-228600" algn="l" rtl="0" fontAlgn="base">
        <a:spcBef>
          <a:spcPct val="20000"/>
        </a:spcBef>
        <a:spcAft>
          <a:spcPct val="0"/>
        </a:spcAft>
        <a:buClr>
          <a:schemeClr val="accent1"/>
        </a:buClr>
        <a:buFont typeface="Arial" charset="0"/>
        <a:buChar char="•"/>
        <a:defRPr kern="1200">
          <a:solidFill>
            <a:schemeClr val="tx2"/>
          </a:solidFill>
          <a:latin typeface="+mn-lt"/>
          <a:ea typeface="+mn-ea"/>
          <a:cs typeface="+mn-cs"/>
        </a:defRPr>
      </a:lvl5pPr>
      <a:lvl6pPr marL="1645920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600" kern="1200">
          <a:solidFill>
            <a:schemeClr val="tx2"/>
          </a:solidFill>
          <a:latin typeface="+mn-lt"/>
          <a:ea typeface="+mn-ea"/>
          <a:cs typeface="+mn-cs"/>
        </a:defRPr>
      </a:lvl6pPr>
      <a:lvl7pPr marL="1901952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600" kern="1200">
          <a:solidFill>
            <a:schemeClr val="tx2"/>
          </a:solidFill>
          <a:latin typeface="+mn-lt"/>
          <a:ea typeface="+mn-ea"/>
          <a:cs typeface="+mn-cs"/>
        </a:defRPr>
      </a:lvl7pPr>
      <a:lvl8pPr marL="2194560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600" kern="1200">
          <a:solidFill>
            <a:schemeClr val="tx2"/>
          </a:solidFill>
          <a:latin typeface="+mn-lt"/>
          <a:ea typeface="+mn-ea"/>
          <a:cs typeface="+mn-cs"/>
        </a:defRPr>
      </a:lvl8pPr>
      <a:lvl9pPr marL="2468880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6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7" Type="http://schemas.openxmlformats.org/officeDocument/2006/relationships/image" Target="../media/image2.jpeg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1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5.jpe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8.jpe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hyperlink" Target="mailto:edit.herczog@europarl.europa.eu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7" name="Title 1"/>
          <p:cNvSpPr>
            <a:spLocks noGrp="1"/>
          </p:cNvSpPr>
          <p:nvPr>
            <p:ph type="ctrTitle"/>
          </p:nvPr>
        </p:nvSpPr>
        <p:spPr>
          <a:xfrm>
            <a:off x="0" y="3200400"/>
            <a:ext cx="9144000" cy="1524000"/>
          </a:xfrm>
        </p:spPr>
        <p:txBody>
          <a:bodyPr/>
          <a:lstStyle/>
          <a:p>
            <a:pPr algn="ctr"/>
            <a:r>
              <a:rPr lang="en-US" sz="6600" smtClean="0"/>
              <a:t>ENERGIA ÚTITERV 2050</a:t>
            </a:r>
          </a:p>
        </p:txBody>
      </p:sp>
      <p:sp>
        <p:nvSpPr>
          <p:cNvPr id="6" name="Subtitle 2"/>
          <p:cNvSpPr txBox="1">
            <a:spLocks/>
          </p:cNvSpPr>
          <p:nvPr/>
        </p:nvSpPr>
        <p:spPr>
          <a:xfrm>
            <a:off x="0" y="5011738"/>
            <a:ext cx="9144000" cy="990600"/>
          </a:xfrm>
          <a:prstGeom prst="rect">
            <a:avLst/>
          </a:prstGeom>
        </p:spPr>
        <p:txBody>
          <a:bodyPr>
            <a:normAutofit fontScale="77500" lnSpcReduction="20000"/>
          </a:bodyPr>
          <a:lstStyle>
            <a:lvl1pPr marL="0" indent="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None/>
              <a:defRPr sz="2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None/>
              <a:defRPr sz="2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None/>
              <a:defRPr sz="1800" kern="1200" baseline="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fontAlgn="auto">
              <a:spcAft>
                <a:spcPts val="0"/>
              </a:spcAft>
              <a:defRPr/>
            </a:pPr>
            <a:r>
              <a:rPr lang="en-US" b="1" i="1" dirty="0" err="1" smtClean="0"/>
              <a:t>Herczog</a:t>
            </a:r>
            <a:r>
              <a:rPr lang="en-US" b="1" i="1" dirty="0" smtClean="0"/>
              <a:t> Edit</a:t>
            </a:r>
          </a:p>
          <a:p>
            <a:pPr algn="ctr" fontAlgn="auto">
              <a:spcAft>
                <a:spcPts val="0"/>
              </a:spcAft>
              <a:defRPr/>
            </a:pPr>
            <a:r>
              <a:rPr lang="en-US" sz="2400" i="1" dirty="0" err="1" smtClean="0"/>
              <a:t>Európai</a:t>
            </a:r>
            <a:r>
              <a:rPr lang="en-US" sz="2400" i="1" dirty="0" smtClean="0"/>
              <a:t> </a:t>
            </a:r>
            <a:r>
              <a:rPr lang="en-US" sz="2400" i="1" dirty="0" err="1" smtClean="0"/>
              <a:t>Parlamenti</a:t>
            </a:r>
            <a:r>
              <a:rPr lang="en-US" sz="2400" i="1" dirty="0" smtClean="0"/>
              <a:t> </a:t>
            </a:r>
            <a:r>
              <a:rPr lang="en-US" sz="2400" i="1" dirty="0" err="1" smtClean="0"/>
              <a:t>Képviselő</a:t>
            </a:r>
            <a:endParaRPr lang="en-US" sz="2400" i="1" dirty="0" smtClean="0"/>
          </a:p>
          <a:p>
            <a:pPr algn="ctr" fontAlgn="auto">
              <a:spcAft>
                <a:spcPts val="0"/>
              </a:spcAft>
              <a:defRPr/>
            </a:pPr>
            <a:r>
              <a:rPr lang="en-US" sz="2400" i="1" dirty="0" smtClean="0"/>
              <a:t>2012. </a:t>
            </a:r>
            <a:r>
              <a:rPr lang="en-US" sz="2400" i="1" dirty="0" err="1" smtClean="0"/>
              <a:t>november</a:t>
            </a:r>
            <a:r>
              <a:rPr lang="en-US" sz="2400" i="1" dirty="0" smtClean="0"/>
              <a:t> 15.</a:t>
            </a:r>
            <a:endParaRPr lang="en-US" sz="2400" i="1" dirty="0"/>
          </a:p>
        </p:txBody>
      </p:sp>
      <p:graphicFrame>
        <p:nvGraphicFramePr>
          <p:cNvPr id="4" name="Content Placeholder 4"/>
          <p:cNvGraphicFramePr>
            <a:graphicFrameLocks/>
          </p:cNvGraphicFramePr>
          <p:nvPr/>
        </p:nvGraphicFramePr>
        <p:xfrm>
          <a:off x="2489201" y="-203200"/>
          <a:ext cx="4064000" cy="3556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14340" name="Picture 4" descr="S&amp;D_logo.jpg"/>
          <p:cNvPicPr>
            <a:picLocks noChangeAspect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7218363" y="4959350"/>
            <a:ext cx="1042987" cy="10429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1" name="Title 1"/>
          <p:cNvSpPr>
            <a:spLocks noGrp="1"/>
          </p:cNvSpPr>
          <p:nvPr>
            <p:ph type="title"/>
          </p:nvPr>
        </p:nvSpPr>
        <p:spPr>
          <a:xfrm>
            <a:off x="0" y="4706938"/>
            <a:ext cx="9144000" cy="1465262"/>
          </a:xfrm>
        </p:spPr>
        <p:txBody>
          <a:bodyPr/>
          <a:lstStyle/>
          <a:p>
            <a:pPr algn="ctr"/>
            <a:r>
              <a:rPr lang="en-US" sz="4800" smtClean="0"/>
              <a:t>Energiapolitikához</a:t>
            </a:r>
            <a:br>
              <a:rPr lang="en-US" sz="4800" smtClean="0"/>
            </a:br>
            <a:r>
              <a:rPr lang="en-US" sz="4800" smtClean="0"/>
              <a:t>beruházások kellenek!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2000" y="685800"/>
            <a:ext cx="8042275" cy="3552825"/>
          </a:xfrm>
        </p:spPr>
        <p:txBody>
          <a:bodyPr rtlCol="0">
            <a:normAutofit fontScale="92500" lnSpcReduction="20000"/>
          </a:bodyPr>
          <a:lstStyle/>
          <a:p>
            <a:pPr marL="0" indent="0" fontAlgn="auto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en-US" b="1" i="1" dirty="0" err="1" smtClean="0"/>
              <a:t>Az</a:t>
            </a:r>
            <a:r>
              <a:rPr lang="en-US" b="1" i="1" dirty="0" smtClean="0"/>
              <a:t> </a:t>
            </a:r>
            <a:r>
              <a:rPr lang="en-US" b="1" i="1" dirty="0" err="1" smtClean="0"/>
              <a:t>energiaigény</a:t>
            </a:r>
            <a:r>
              <a:rPr lang="en-US" b="1" i="1" dirty="0" smtClean="0"/>
              <a:t> </a:t>
            </a:r>
            <a:r>
              <a:rPr lang="en-US" b="1" i="1" dirty="0" err="1"/>
              <a:t>megduplázódik</a:t>
            </a:r>
            <a:r>
              <a:rPr lang="en-US" b="1" i="1" dirty="0"/>
              <a:t>, </a:t>
            </a:r>
            <a:r>
              <a:rPr lang="en-US" b="1" i="1" dirty="0" err="1"/>
              <a:t>az</a:t>
            </a:r>
            <a:r>
              <a:rPr lang="en-US" b="1" i="1" dirty="0"/>
              <a:t> </a:t>
            </a:r>
            <a:r>
              <a:rPr lang="en-US" b="1" i="1" dirty="0" err="1"/>
              <a:t>elektromos</a:t>
            </a:r>
            <a:r>
              <a:rPr lang="en-US" b="1" i="1" dirty="0"/>
              <a:t> </a:t>
            </a:r>
            <a:r>
              <a:rPr lang="en-US" b="1" i="1" dirty="0" err="1"/>
              <a:t>áram</a:t>
            </a:r>
            <a:r>
              <a:rPr lang="en-US" b="1" i="1" dirty="0"/>
              <a:t> </a:t>
            </a:r>
            <a:r>
              <a:rPr lang="en-US" b="1" i="1" dirty="0" err="1"/>
              <a:t>szerepe</a:t>
            </a:r>
            <a:r>
              <a:rPr lang="en-US" b="1" i="1" dirty="0"/>
              <a:t> </a:t>
            </a:r>
            <a:r>
              <a:rPr lang="en-US" b="1" i="1" dirty="0" err="1"/>
              <a:t>megnő</a:t>
            </a:r>
            <a:endParaRPr lang="en-US" b="1" i="1" dirty="0"/>
          </a:p>
          <a:p>
            <a:pPr marL="0" indent="0" fontAlgn="auto">
              <a:spcAft>
                <a:spcPts val="0"/>
              </a:spcAft>
              <a:buFont typeface="Arial" pitchFamily="34" charset="0"/>
              <a:buNone/>
              <a:defRPr/>
            </a:pPr>
            <a:endParaRPr lang="en-US" dirty="0" smtClean="0"/>
          </a:p>
          <a:p>
            <a:pPr marL="0" indent="0" fontAlgn="auto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en-US" dirty="0" err="1" smtClean="0"/>
              <a:t>Beruházások</a:t>
            </a:r>
            <a:r>
              <a:rPr lang="en-US" dirty="0" smtClean="0"/>
              <a:t> 3 </a:t>
            </a:r>
            <a:r>
              <a:rPr lang="en-US" dirty="0" err="1" smtClean="0"/>
              <a:t>típusa</a:t>
            </a:r>
            <a:r>
              <a:rPr lang="en-US" dirty="0" smtClean="0"/>
              <a:t>:</a:t>
            </a:r>
          </a:p>
          <a:p>
            <a:pPr marL="274320" indent="-274320"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dirty="0" err="1" smtClean="0"/>
              <a:t>Rekonstrukció</a:t>
            </a:r>
            <a:endParaRPr lang="en-US" dirty="0" smtClean="0"/>
          </a:p>
          <a:p>
            <a:pPr marL="274320" indent="-274320"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dirty="0" err="1" smtClean="0"/>
              <a:t>Leszerelés</a:t>
            </a:r>
            <a:endParaRPr lang="en-US" dirty="0" smtClean="0"/>
          </a:p>
          <a:p>
            <a:pPr marL="274320" indent="-274320"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dirty="0" err="1" smtClean="0"/>
              <a:t>Új</a:t>
            </a:r>
            <a:r>
              <a:rPr lang="en-US" dirty="0" smtClean="0"/>
              <a:t> </a:t>
            </a:r>
            <a:r>
              <a:rPr lang="en-US" dirty="0" err="1" smtClean="0"/>
              <a:t>erőmű</a:t>
            </a:r>
            <a:r>
              <a:rPr lang="en-US" dirty="0" smtClean="0"/>
              <a:t> </a:t>
            </a:r>
            <a:r>
              <a:rPr lang="en-US" dirty="0" err="1" smtClean="0"/>
              <a:t>vagy</a:t>
            </a:r>
            <a:r>
              <a:rPr lang="en-US" dirty="0" smtClean="0"/>
              <a:t> </a:t>
            </a:r>
            <a:r>
              <a:rPr lang="en-US" dirty="0" err="1" smtClean="0"/>
              <a:t>infrastrukturális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err="1" smtClean="0"/>
              <a:t>hálózat</a:t>
            </a:r>
            <a:r>
              <a:rPr lang="en-US" dirty="0" smtClean="0"/>
              <a:t> </a:t>
            </a:r>
            <a:r>
              <a:rPr lang="en-US" dirty="0" err="1" smtClean="0"/>
              <a:t>építés</a:t>
            </a:r>
            <a:endParaRPr lang="en-US" dirty="0" smtClean="0"/>
          </a:p>
          <a:p>
            <a:pPr marL="274320" indent="-274320" fontAlgn="auto">
              <a:spcAft>
                <a:spcPts val="0"/>
              </a:spcAft>
              <a:buFont typeface="Arial" pitchFamily="34" charset="0"/>
              <a:buChar char="•"/>
              <a:defRPr/>
            </a:pPr>
            <a:endParaRPr lang="en-US" dirty="0" smtClean="0"/>
          </a:p>
          <a:p>
            <a:pPr marL="0" indent="0" fontAlgn="auto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en-US" dirty="0" smtClean="0"/>
              <a:t>Kb. 1.000 </a:t>
            </a:r>
            <a:r>
              <a:rPr lang="en-US" dirty="0" err="1" smtClean="0"/>
              <a:t>mrd</a:t>
            </a:r>
            <a:r>
              <a:rPr lang="en-US" dirty="0" smtClean="0"/>
              <a:t> EUR </a:t>
            </a:r>
            <a:r>
              <a:rPr lang="en-US" dirty="0" err="1" smtClean="0"/>
              <a:t>hiányzik</a:t>
            </a:r>
            <a:endParaRPr lang="en-US" dirty="0" smtClean="0"/>
          </a:p>
          <a:p>
            <a:pPr marL="0" indent="0" fontAlgn="auto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en-US" dirty="0" err="1" smtClean="0"/>
              <a:t>Európai</a:t>
            </a:r>
            <a:r>
              <a:rPr lang="en-US" dirty="0" smtClean="0"/>
              <a:t> </a:t>
            </a:r>
            <a:r>
              <a:rPr lang="en-US" dirty="0" err="1" smtClean="0"/>
              <a:t>összekötés</a:t>
            </a:r>
            <a:r>
              <a:rPr lang="en-US" dirty="0" smtClean="0"/>
              <a:t> </a:t>
            </a:r>
            <a:r>
              <a:rPr lang="en-US" dirty="0" err="1" smtClean="0"/>
              <a:t>kiemelkedően</a:t>
            </a:r>
            <a:r>
              <a:rPr lang="en-US" dirty="0" smtClean="0"/>
              <a:t> </a:t>
            </a:r>
            <a:r>
              <a:rPr lang="en-US" dirty="0" err="1" smtClean="0"/>
              <a:t>fontos</a:t>
            </a:r>
            <a:endParaRPr lang="en-US" dirty="0"/>
          </a:p>
        </p:txBody>
      </p:sp>
      <p:pic>
        <p:nvPicPr>
          <p:cNvPr id="4" name="Picture 3" descr="energyinvestment.jp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5698382" y="2007846"/>
            <a:ext cx="3106632" cy="2060733"/>
          </a:xfrm>
          <a:prstGeom prst="rect">
            <a:avLst/>
          </a:prstGeom>
          <a:effectLst>
            <a:softEdge rad="38100"/>
          </a:effectLst>
        </p:spPr>
      </p:pic>
    </p:spTree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2000" y="465138"/>
            <a:ext cx="7543800" cy="723900"/>
          </a:xfrm>
        </p:spPr>
        <p:txBody>
          <a:bodyPr rtlCol="0">
            <a:normAutofit fontScale="92500" lnSpcReduction="20000"/>
          </a:bodyPr>
          <a:lstStyle/>
          <a:p>
            <a:pPr marL="0" indent="0" algn="ctr" fontAlgn="auto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en-US" b="1" dirty="0" err="1"/>
              <a:t>Károsanyag</a:t>
            </a:r>
            <a:r>
              <a:rPr lang="en-US" b="1" dirty="0"/>
              <a:t> </a:t>
            </a:r>
            <a:r>
              <a:rPr lang="en-US" b="1" dirty="0" err="1"/>
              <a:t>kibocsátás</a:t>
            </a:r>
            <a:r>
              <a:rPr lang="en-US" b="1" dirty="0"/>
              <a:t> </a:t>
            </a:r>
            <a:r>
              <a:rPr lang="en-US" b="1" dirty="0" err="1"/>
              <a:t>iparágak</a:t>
            </a:r>
            <a:r>
              <a:rPr lang="en-US" b="1" dirty="0"/>
              <a:t> </a:t>
            </a:r>
            <a:r>
              <a:rPr lang="en-US" b="1" dirty="0" err="1"/>
              <a:t>szerint</a:t>
            </a:r>
            <a:r>
              <a:rPr lang="en-US" b="1" dirty="0" smtClean="0"/>
              <a:t>:</a:t>
            </a:r>
          </a:p>
          <a:p>
            <a:pPr marL="0" indent="0" algn="ctr" fontAlgn="auto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en-US" dirty="0" smtClean="0"/>
              <a:t>2050</a:t>
            </a:r>
            <a:r>
              <a:rPr lang="en-US" dirty="0"/>
              <a:t>-re </a:t>
            </a:r>
            <a:r>
              <a:rPr lang="en-US" dirty="0" err="1"/>
              <a:t>az</a:t>
            </a:r>
            <a:r>
              <a:rPr lang="en-US" dirty="0"/>
              <a:t> 1990-es </a:t>
            </a:r>
            <a:r>
              <a:rPr lang="en-US" dirty="0" err="1"/>
              <a:t>szint</a:t>
            </a:r>
            <a:r>
              <a:rPr lang="en-US" dirty="0"/>
              <a:t> 80%-</a:t>
            </a:r>
            <a:r>
              <a:rPr lang="en-US" dirty="0" err="1"/>
              <a:t>ával</a:t>
            </a:r>
            <a:r>
              <a:rPr lang="en-US" dirty="0"/>
              <a:t> </a:t>
            </a:r>
            <a:r>
              <a:rPr lang="en-US" dirty="0" err="1" smtClean="0"/>
              <a:t>csökkenteni</a:t>
            </a:r>
            <a:endParaRPr lang="en-US" dirty="0" smtClean="0"/>
          </a:p>
        </p:txBody>
      </p:sp>
      <p:pic>
        <p:nvPicPr>
          <p:cNvPr id="4" name="Picture 3" descr="karoasanyag kibocsatas.pn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762000" y="1066801"/>
            <a:ext cx="7543800" cy="5791199"/>
          </a:xfrm>
          <a:prstGeom prst="rect">
            <a:avLst/>
          </a:prstGeom>
          <a:effectLst>
            <a:softEdge rad="38100"/>
          </a:effec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3064932"/>
            <a:ext cx="9144000" cy="1236135"/>
          </a:xfrm>
          <a:solidFill>
            <a:schemeClr val="bg1"/>
          </a:solidFill>
          <a:effectLst>
            <a:softEdge rad="38100"/>
          </a:effectLst>
          <a:scene3d>
            <a:camera prst="orthographicFront">
              <a:rot lat="0" lon="0" rev="600000"/>
            </a:camera>
            <a:lightRig rig="threePt" dir="t"/>
          </a:scene3d>
          <a:sp3d>
            <a:bevelT w="114300" prst="artDeco"/>
          </a:sp3d>
        </p:spPr>
        <p:txBody>
          <a:bodyPr rtlCol="0">
            <a:normAutofit/>
          </a:bodyPr>
          <a:lstStyle/>
          <a:p>
            <a:pPr algn="ctr" fontAlgn="auto">
              <a:spcAft>
                <a:spcPts val="0"/>
              </a:spcAft>
              <a:defRPr/>
            </a:pPr>
            <a:r>
              <a:rPr lang="en-US" sz="3600" i="1" dirty="0">
                <a:solidFill>
                  <a:srgbClr val="C90000"/>
                </a:solidFill>
              </a:rPr>
              <a:t>,,</a:t>
            </a:r>
            <a:r>
              <a:rPr lang="en-US" sz="3600" i="1" dirty="0" err="1">
                <a:solidFill>
                  <a:srgbClr val="C90000"/>
                </a:solidFill>
              </a:rPr>
              <a:t>Az</a:t>
            </a:r>
            <a:r>
              <a:rPr lang="en-US" sz="3600" i="1" dirty="0">
                <a:solidFill>
                  <a:srgbClr val="C90000"/>
                </a:solidFill>
              </a:rPr>
              <a:t> </a:t>
            </a:r>
            <a:r>
              <a:rPr lang="en-US" sz="3600" i="1" dirty="0" err="1">
                <a:solidFill>
                  <a:srgbClr val="C90000"/>
                </a:solidFill>
              </a:rPr>
              <a:t>energiarendszer</a:t>
            </a:r>
            <a:r>
              <a:rPr lang="en-US" sz="3600" i="1" dirty="0">
                <a:solidFill>
                  <a:srgbClr val="C90000"/>
                </a:solidFill>
              </a:rPr>
              <a:t> </a:t>
            </a:r>
            <a:r>
              <a:rPr lang="en-US" sz="3600" i="1" dirty="0" err="1">
                <a:solidFill>
                  <a:srgbClr val="C90000"/>
                </a:solidFill>
              </a:rPr>
              <a:t>forradalmára</a:t>
            </a:r>
            <a:r>
              <a:rPr lang="en-US" sz="3600" i="1" dirty="0">
                <a:solidFill>
                  <a:srgbClr val="C90000"/>
                </a:solidFill>
              </a:rPr>
              <a:t> </a:t>
            </a:r>
            <a:r>
              <a:rPr lang="en-US" sz="3600" i="1" dirty="0" err="1">
                <a:solidFill>
                  <a:srgbClr val="C90000"/>
                </a:solidFill>
              </a:rPr>
              <a:t>lesz</a:t>
            </a:r>
            <a:r>
              <a:rPr lang="en-US" sz="3600" i="1" dirty="0">
                <a:solidFill>
                  <a:srgbClr val="C90000"/>
                </a:solidFill>
              </a:rPr>
              <a:t> </a:t>
            </a:r>
            <a:r>
              <a:rPr lang="en-US" sz="3600" i="1" dirty="0" err="1">
                <a:solidFill>
                  <a:srgbClr val="C90000"/>
                </a:solidFill>
              </a:rPr>
              <a:t>szükség</a:t>
            </a:r>
            <a:r>
              <a:rPr lang="en-US" sz="3600" i="1" dirty="0">
                <a:solidFill>
                  <a:srgbClr val="C90000"/>
                </a:solidFill>
              </a:rPr>
              <a:t>,</a:t>
            </a:r>
            <a:br>
              <a:rPr lang="en-US" sz="3600" i="1" dirty="0">
                <a:solidFill>
                  <a:srgbClr val="C90000"/>
                </a:solidFill>
              </a:rPr>
            </a:br>
            <a:r>
              <a:rPr lang="en-US" sz="3600" i="1" dirty="0" err="1">
                <a:solidFill>
                  <a:srgbClr val="C90000"/>
                </a:solidFill>
              </a:rPr>
              <a:t>amelyet</a:t>
            </a:r>
            <a:r>
              <a:rPr lang="en-US" sz="3600" i="1" dirty="0">
                <a:solidFill>
                  <a:srgbClr val="C90000"/>
                </a:solidFill>
              </a:rPr>
              <a:t> </a:t>
            </a:r>
            <a:r>
              <a:rPr lang="en-US" sz="3600" i="1" dirty="0" err="1">
                <a:solidFill>
                  <a:srgbClr val="C90000"/>
                </a:solidFill>
              </a:rPr>
              <a:t>már</a:t>
            </a:r>
            <a:r>
              <a:rPr lang="en-US" sz="3600" i="1" dirty="0">
                <a:solidFill>
                  <a:srgbClr val="C90000"/>
                </a:solidFill>
              </a:rPr>
              <a:t> most meg </a:t>
            </a:r>
            <a:r>
              <a:rPr lang="en-US" sz="3600" i="1" dirty="0" err="1">
                <a:solidFill>
                  <a:srgbClr val="C90000"/>
                </a:solidFill>
              </a:rPr>
              <a:t>kell</a:t>
            </a:r>
            <a:r>
              <a:rPr lang="en-US" sz="3600" i="1" dirty="0">
                <a:solidFill>
                  <a:srgbClr val="C90000"/>
                </a:solidFill>
              </a:rPr>
              <a:t> </a:t>
            </a:r>
            <a:r>
              <a:rPr lang="en-US" sz="3600" i="1" dirty="0" err="1" smtClean="0">
                <a:solidFill>
                  <a:srgbClr val="C90000"/>
                </a:solidFill>
              </a:rPr>
              <a:t>kezdeni</a:t>
            </a:r>
            <a:r>
              <a:rPr lang="en-US" sz="3600" i="1" dirty="0" smtClean="0">
                <a:solidFill>
                  <a:srgbClr val="C90000"/>
                </a:solidFill>
              </a:rPr>
              <a:t>!”</a:t>
            </a:r>
            <a:endParaRPr lang="en-US" sz="3600" i="1" dirty="0">
              <a:solidFill>
                <a:srgbClr val="C90000"/>
              </a:solidFill>
            </a:endParaRPr>
          </a:p>
        </p:txBody>
      </p:sp>
      <p:sp>
        <p:nvSpPr>
          <p:cNvPr id="16388" name="TextBox 4"/>
          <p:cNvSpPr txBox="1">
            <a:spLocks noChangeArrowheads="1"/>
          </p:cNvSpPr>
          <p:nvPr/>
        </p:nvSpPr>
        <p:spPr bwMode="auto">
          <a:xfrm>
            <a:off x="2781300" y="1155700"/>
            <a:ext cx="3722688" cy="339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1600" i="1">
                <a:latin typeface="Times New Roman" pitchFamily="18" charset="0"/>
              </a:rPr>
              <a:t>Forrás: Philippe Lowe, Európai Bizottság</a:t>
            </a:r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09" name="Title 1"/>
          <p:cNvSpPr>
            <a:spLocks noGrp="1"/>
          </p:cNvSpPr>
          <p:nvPr>
            <p:ph type="title"/>
          </p:nvPr>
        </p:nvSpPr>
        <p:spPr>
          <a:xfrm>
            <a:off x="0" y="4572000"/>
            <a:ext cx="9144000" cy="1600200"/>
          </a:xfrm>
        </p:spPr>
        <p:txBody>
          <a:bodyPr/>
          <a:lstStyle/>
          <a:p>
            <a:pPr algn="ctr"/>
            <a:r>
              <a:rPr lang="en-US" smtClean="0"/>
              <a:t>Energia Útiterv 2050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65125" y="330200"/>
            <a:ext cx="8778875" cy="4938713"/>
          </a:xfrm>
        </p:spPr>
        <p:txBody>
          <a:bodyPr rtlCol="0">
            <a:normAutofit fontScale="77500" lnSpcReduction="20000"/>
          </a:bodyPr>
          <a:lstStyle/>
          <a:p>
            <a:pPr marL="0" indent="0" fontAlgn="auto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en-US" b="1" i="1" dirty="0" smtClean="0"/>
              <a:t>A </a:t>
            </a:r>
            <a:r>
              <a:rPr lang="en-US" b="1" i="1" dirty="0" err="1"/>
              <a:t>hagyományos</a:t>
            </a:r>
            <a:r>
              <a:rPr lang="en-US" b="1" i="1" dirty="0"/>
              <a:t> </a:t>
            </a:r>
            <a:r>
              <a:rPr lang="en-US" b="1" i="1" dirty="0" err="1"/>
              <a:t>energiaforrásokat</a:t>
            </a:r>
            <a:r>
              <a:rPr lang="en-US" b="1" i="1" dirty="0"/>
              <a:t> </a:t>
            </a:r>
            <a:r>
              <a:rPr lang="en-US" b="1" i="1" dirty="0" err="1"/>
              <a:t>nem</a:t>
            </a:r>
            <a:r>
              <a:rPr lang="en-US" b="1" i="1" dirty="0"/>
              <a:t> </a:t>
            </a:r>
            <a:r>
              <a:rPr lang="en-US" b="1" i="1" dirty="0" err="1"/>
              <a:t>lehet</a:t>
            </a:r>
            <a:r>
              <a:rPr lang="en-US" b="1" i="1" dirty="0"/>
              <a:t> </a:t>
            </a:r>
            <a:r>
              <a:rPr lang="en-US" b="1" i="1" dirty="0" err="1"/>
              <a:t>elhanyagolni</a:t>
            </a:r>
            <a:r>
              <a:rPr lang="en-US" b="1" i="1" dirty="0" smtClean="0"/>
              <a:t>!</a:t>
            </a:r>
            <a:endParaRPr lang="en-US" dirty="0" smtClean="0"/>
          </a:p>
          <a:p>
            <a:pPr marL="0" indent="0" fontAlgn="auto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en-US" dirty="0" err="1" smtClean="0"/>
              <a:t>Forgatókönyvek</a:t>
            </a:r>
            <a:r>
              <a:rPr lang="en-US" dirty="0" smtClean="0"/>
              <a:t>:</a:t>
            </a:r>
          </a:p>
          <a:p>
            <a:pPr marL="274320" indent="-274320"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dirty="0" err="1" smtClean="0"/>
              <a:t>Referencia</a:t>
            </a:r>
            <a:r>
              <a:rPr lang="en-US" dirty="0" smtClean="0"/>
              <a:t> </a:t>
            </a:r>
            <a:r>
              <a:rPr lang="en-US" dirty="0" err="1" smtClean="0"/>
              <a:t>forgatókönyv</a:t>
            </a:r>
            <a:endParaRPr lang="en-US" dirty="0" smtClean="0"/>
          </a:p>
          <a:p>
            <a:pPr marL="274320" indent="-274320"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dirty="0" err="1" smtClean="0"/>
              <a:t>Jelenlegi</a:t>
            </a:r>
            <a:r>
              <a:rPr lang="en-US" dirty="0" smtClean="0"/>
              <a:t> </a:t>
            </a:r>
            <a:r>
              <a:rPr lang="en-US" dirty="0" err="1"/>
              <a:t>S</a:t>
            </a:r>
            <a:r>
              <a:rPr lang="en-US" dirty="0" err="1" smtClean="0"/>
              <a:t>zakpolitikai</a:t>
            </a:r>
            <a:r>
              <a:rPr lang="en-US" dirty="0" smtClean="0"/>
              <a:t> </a:t>
            </a:r>
            <a:r>
              <a:rPr lang="en-US" dirty="0" err="1" smtClean="0"/>
              <a:t>Kezdeményezések</a:t>
            </a:r>
            <a:r>
              <a:rPr lang="en-US" dirty="0" smtClean="0"/>
              <a:t> (CIP)</a:t>
            </a:r>
          </a:p>
          <a:p>
            <a:pPr marL="274320" indent="-274320"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dirty="0" err="1" smtClean="0"/>
              <a:t>Magas</a:t>
            </a:r>
            <a:r>
              <a:rPr lang="en-US" dirty="0" smtClean="0"/>
              <a:t> </a:t>
            </a:r>
            <a:r>
              <a:rPr lang="en-US" dirty="0" err="1" smtClean="0"/>
              <a:t>Energiahatékonyság</a:t>
            </a:r>
            <a:endParaRPr lang="en-US" dirty="0" smtClean="0"/>
          </a:p>
          <a:p>
            <a:pPr marL="274320" indent="-274320"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dirty="0" err="1" smtClean="0"/>
              <a:t>Diverzifikált</a:t>
            </a:r>
            <a:r>
              <a:rPr lang="en-US" dirty="0" smtClean="0"/>
              <a:t> </a:t>
            </a:r>
            <a:r>
              <a:rPr lang="en-US" dirty="0" err="1" smtClean="0"/>
              <a:t>Ellátási</a:t>
            </a:r>
            <a:r>
              <a:rPr lang="en-US" dirty="0" smtClean="0"/>
              <a:t> </a:t>
            </a:r>
            <a:r>
              <a:rPr lang="en-US" dirty="0" err="1" smtClean="0"/>
              <a:t>Technológiák</a:t>
            </a:r>
            <a:endParaRPr lang="en-US" dirty="0" smtClean="0"/>
          </a:p>
          <a:p>
            <a:pPr marL="274320" indent="-274320"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dirty="0" err="1" smtClean="0"/>
              <a:t>Kiváló</a:t>
            </a:r>
            <a:r>
              <a:rPr lang="en-US" dirty="0" smtClean="0"/>
              <a:t> </a:t>
            </a:r>
            <a:r>
              <a:rPr lang="en-US" dirty="0" err="1" smtClean="0"/>
              <a:t>Megújuló</a:t>
            </a:r>
            <a:r>
              <a:rPr lang="en-US" dirty="0" smtClean="0"/>
              <a:t> </a:t>
            </a:r>
            <a:r>
              <a:rPr lang="en-US" dirty="0" err="1" smtClean="0"/>
              <a:t>Energiaforrások</a:t>
            </a:r>
            <a:endParaRPr lang="en-US" dirty="0" smtClean="0"/>
          </a:p>
          <a:p>
            <a:pPr marL="274320" indent="-274320"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dirty="0" err="1" smtClean="0"/>
              <a:t>Késleltetett</a:t>
            </a:r>
            <a:r>
              <a:rPr lang="en-US" dirty="0" smtClean="0"/>
              <a:t> CCS</a:t>
            </a:r>
          </a:p>
          <a:p>
            <a:pPr marL="274320" indent="-274320"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dirty="0" err="1" smtClean="0"/>
              <a:t>Alacsony</a:t>
            </a:r>
            <a:r>
              <a:rPr lang="en-US" dirty="0" smtClean="0"/>
              <a:t> </a:t>
            </a:r>
            <a:r>
              <a:rPr lang="en-US" dirty="0" err="1" smtClean="0"/>
              <a:t>atomenergia</a:t>
            </a:r>
            <a:endParaRPr lang="en-US" dirty="0" smtClean="0"/>
          </a:p>
          <a:p>
            <a:pPr marL="0" indent="0" fontAlgn="auto">
              <a:spcAft>
                <a:spcPts val="0"/>
              </a:spcAft>
              <a:buFont typeface="Arial" pitchFamily="34" charset="0"/>
              <a:buNone/>
              <a:defRPr/>
            </a:pPr>
            <a:endParaRPr lang="en-US" dirty="0" smtClean="0"/>
          </a:p>
          <a:p>
            <a:pPr marL="0" indent="0" fontAlgn="auto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en-US" dirty="0" smtClean="0"/>
              <a:t>2050-re </a:t>
            </a:r>
            <a:r>
              <a:rPr lang="en-US" dirty="0" err="1" smtClean="0"/>
              <a:t>az</a:t>
            </a:r>
            <a:r>
              <a:rPr lang="en-US" dirty="0" smtClean="0"/>
              <a:t> </a:t>
            </a:r>
            <a:r>
              <a:rPr lang="en-US" dirty="0" err="1" smtClean="0"/>
              <a:t>energia</a:t>
            </a:r>
            <a:r>
              <a:rPr lang="en-US" dirty="0" smtClean="0"/>
              <a:t> </a:t>
            </a:r>
            <a:r>
              <a:rPr lang="en-US" dirty="0" err="1" smtClean="0"/>
              <a:t>rendszer</a:t>
            </a:r>
            <a:r>
              <a:rPr lang="en-US" dirty="0" smtClean="0"/>
              <a:t> </a:t>
            </a:r>
            <a:r>
              <a:rPr lang="en-US" dirty="0" err="1" smtClean="0"/>
              <a:t>költsége</a:t>
            </a:r>
            <a:r>
              <a:rPr lang="en-US" dirty="0" smtClean="0"/>
              <a:t> </a:t>
            </a:r>
            <a:r>
              <a:rPr lang="en-US" dirty="0" err="1" smtClean="0"/>
              <a:t>elérheti</a:t>
            </a:r>
            <a:r>
              <a:rPr lang="en-US" dirty="0" smtClean="0"/>
              <a:t> </a:t>
            </a:r>
            <a:r>
              <a:rPr lang="en-US" dirty="0" err="1" smtClean="0"/>
              <a:t>az</a:t>
            </a:r>
            <a:r>
              <a:rPr lang="en-US" dirty="0" smtClean="0"/>
              <a:t> EU GDP-</a:t>
            </a:r>
            <a:r>
              <a:rPr lang="en-US" dirty="0" err="1" smtClean="0"/>
              <a:t>jének</a:t>
            </a:r>
            <a:r>
              <a:rPr lang="en-US" dirty="0" smtClean="0"/>
              <a:t> 14.6%-</a:t>
            </a:r>
            <a:r>
              <a:rPr lang="en-US" dirty="0" err="1" smtClean="0"/>
              <a:t>át</a:t>
            </a:r>
            <a:r>
              <a:rPr lang="en-US" dirty="0" smtClean="0"/>
              <a:t> (2005: 10.5%)</a:t>
            </a:r>
          </a:p>
          <a:p>
            <a:pPr marL="274320" indent="-274320" fontAlgn="auto">
              <a:spcAft>
                <a:spcPts val="0"/>
              </a:spcAft>
              <a:buFont typeface="Arial" pitchFamily="34" charset="0"/>
              <a:buChar char="•"/>
              <a:defRPr/>
            </a:pPr>
            <a:endParaRPr lang="en-US" dirty="0"/>
          </a:p>
          <a:p>
            <a:pPr marL="274320" indent="-274320"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b="1" dirty="0" err="1" smtClean="0"/>
              <a:t>Az</a:t>
            </a:r>
            <a:r>
              <a:rPr lang="en-US" b="1" dirty="0" smtClean="0"/>
              <a:t> </a:t>
            </a:r>
            <a:r>
              <a:rPr lang="en-US" b="1" dirty="0" err="1" smtClean="0"/>
              <a:t>energia</a:t>
            </a:r>
            <a:r>
              <a:rPr lang="en-US" b="1" dirty="0" smtClean="0"/>
              <a:t> </a:t>
            </a:r>
            <a:r>
              <a:rPr lang="en-US" b="1" dirty="0" err="1" smtClean="0"/>
              <a:t>feldolgozott</a:t>
            </a:r>
            <a:r>
              <a:rPr lang="en-US" b="1" dirty="0" smtClean="0"/>
              <a:t> </a:t>
            </a:r>
            <a:r>
              <a:rPr lang="en-US" b="1" dirty="0" err="1" smtClean="0"/>
              <a:t>termékké</a:t>
            </a:r>
            <a:r>
              <a:rPr lang="en-US" b="1" dirty="0" smtClean="0"/>
              <a:t> </a:t>
            </a:r>
            <a:r>
              <a:rPr lang="en-US" b="1" dirty="0" err="1" smtClean="0"/>
              <a:t>válik</a:t>
            </a:r>
            <a:endParaRPr lang="en-US" b="1" dirty="0" smtClean="0"/>
          </a:p>
          <a:p>
            <a:pPr marL="274320" indent="-274320"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dirty="0" smtClean="0"/>
              <a:t>CAPEX </a:t>
            </a:r>
            <a:r>
              <a:rPr lang="en-US" dirty="0" err="1" smtClean="0"/>
              <a:t>nő</a:t>
            </a:r>
            <a:r>
              <a:rPr lang="en-US" dirty="0" smtClean="0"/>
              <a:t>, ROI </a:t>
            </a:r>
            <a:r>
              <a:rPr lang="en-US" dirty="0" err="1" smtClean="0"/>
              <a:t>csökken</a:t>
            </a:r>
            <a:endParaRPr lang="en-US" dirty="0" smtClean="0"/>
          </a:p>
          <a:p>
            <a:pPr marL="274320" indent="-274320" fontAlgn="auto">
              <a:spcAft>
                <a:spcPts val="0"/>
              </a:spcAft>
              <a:buFont typeface="Arial" pitchFamily="34" charset="0"/>
              <a:buChar char="•"/>
              <a:defRPr/>
            </a:pPr>
            <a:endParaRPr lang="en-US" dirty="0"/>
          </a:p>
          <a:p>
            <a:pPr marL="0" indent="0" fontAlgn="auto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en-US" dirty="0" err="1" smtClean="0"/>
              <a:t>Finanszírozási</a:t>
            </a:r>
            <a:r>
              <a:rPr lang="en-US" dirty="0" smtClean="0"/>
              <a:t> </a:t>
            </a:r>
            <a:r>
              <a:rPr lang="en-US" dirty="0" err="1" smtClean="0"/>
              <a:t>források</a:t>
            </a:r>
            <a:r>
              <a:rPr lang="en-US" dirty="0" smtClean="0"/>
              <a:t>: EU </a:t>
            </a:r>
            <a:r>
              <a:rPr lang="en-US" dirty="0" err="1" smtClean="0"/>
              <a:t>költségvetés</a:t>
            </a:r>
            <a:r>
              <a:rPr lang="en-US" dirty="0" smtClean="0"/>
              <a:t>, </a:t>
            </a:r>
            <a:r>
              <a:rPr lang="en-US" dirty="0" err="1" smtClean="0"/>
              <a:t>Projekt</a:t>
            </a:r>
            <a:r>
              <a:rPr lang="en-US" dirty="0" smtClean="0"/>
              <a:t> </a:t>
            </a:r>
            <a:r>
              <a:rPr lang="en-US" dirty="0" err="1" smtClean="0"/>
              <a:t>kötvények</a:t>
            </a:r>
            <a:endParaRPr lang="en-US" dirty="0" smtClean="0"/>
          </a:p>
        </p:txBody>
      </p:sp>
      <p:pic>
        <p:nvPicPr>
          <p:cNvPr id="4" name="Picture 3" descr="puzzle-piece-roadmap.png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6535643" y="695163"/>
            <a:ext cx="2286000" cy="2413000"/>
          </a:xfrm>
          <a:prstGeom prst="rect">
            <a:avLst/>
          </a:prstGeom>
          <a:effectLst>
            <a:softEdge rad="38100"/>
          </a:effectLst>
        </p:spPr>
      </p:pic>
    </p:spTree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4572000"/>
            <a:ext cx="9144000" cy="1600200"/>
          </a:xfrm>
        </p:spPr>
        <p:txBody>
          <a:bodyPr rtlCol="0">
            <a:normAutofit fontScale="90000"/>
          </a:bodyPr>
          <a:lstStyle/>
          <a:p>
            <a:pPr algn="ctr" fontAlgn="auto">
              <a:spcAft>
                <a:spcPts val="0"/>
              </a:spcAft>
              <a:defRPr/>
            </a:pPr>
            <a:r>
              <a:rPr lang="en-US" dirty="0" err="1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Az</a:t>
            </a:r>
            <a:r>
              <a:rPr lang="en-US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en-US" dirty="0" err="1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Európai</a:t>
            </a:r>
            <a:r>
              <a:rPr lang="en-US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en-US" dirty="0" err="1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Parlament</a:t>
            </a:r>
            <a:r>
              <a:rPr lang="en-US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en-US" dirty="0" err="1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álláspontja</a:t>
            </a:r>
            <a:endParaRPr lang="en-US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2000" y="685800"/>
            <a:ext cx="7693025" cy="4344988"/>
          </a:xfrm>
        </p:spPr>
        <p:txBody>
          <a:bodyPr rtlCol="0">
            <a:normAutofit/>
          </a:bodyPr>
          <a:lstStyle/>
          <a:p>
            <a:pPr marL="0" indent="0" fontAlgn="auto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en-US" b="1" dirty="0" err="1" smtClean="0"/>
              <a:t>Energia</a:t>
            </a:r>
            <a:r>
              <a:rPr lang="en-US" b="1" dirty="0" smtClean="0"/>
              <a:t> </a:t>
            </a:r>
            <a:r>
              <a:rPr lang="en-US" b="1" dirty="0" err="1" smtClean="0"/>
              <a:t>Útiterv</a:t>
            </a:r>
            <a:r>
              <a:rPr lang="en-US" b="1" dirty="0" smtClean="0"/>
              <a:t> 2050 </a:t>
            </a:r>
            <a:r>
              <a:rPr lang="en-US" b="1" dirty="0" err="1" smtClean="0"/>
              <a:t>az</a:t>
            </a:r>
            <a:r>
              <a:rPr lang="en-US" b="1" dirty="0" smtClean="0"/>
              <a:t> </a:t>
            </a:r>
            <a:r>
              <a:rPr lang="en-US" b="1" dirty="0" err="1" smtClean="0"/>
              <a:t>Európai</a:t>
            </a:r>
            <a:r>
              <a:rPr lang="en-US" b="1" dirty="0" smtClean="0"/>
              <a:t> </a:t>
            </a:r>
            <a:r>
              <a:rPr lang="en-US" b="1" dirty="0" err="1" smtClean="0"/>
              <a:t>Parlament</a:t>
            </a:r>
            <a:r>
              <a:rPr lang="en-US" b="1" dirty="0" smtClean="0"/>
              <a:t> </a:t>
            </a:r>
            <a:r>
              <a:rPr lang="en-US" b="1" dirty="0" err="1" smtClean="0"/>
              <a:t>előtt</a:t>
            </a:r>
            <a:r>
              <a:rPr lang="en-US" dirty="0" smtClean="0"/>
              <a:t>:</a:t>
            </a:r>
          </a:p>
          <a:p>
            <a:pPr marL="0" indent="0" fontAlgn="auto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en-US" i="1" dirty="0" smtClean="0"/>
              <a:t>(</a:t>
            </a:r>
            <a:r>
              <a:rPr lang="en-US" i="1" dirty="0" err="1" smtClean="0"/>
              <a:t>Jelentéstevő</a:t>
            </a:r>
            <a:r>
              <a:rPr lang="en-US" i="1" dirty="0" smtClean="0"/>
              <a:t>: </a:t>
            </a:r>
            <a:r>
              <a:rPr lang="en-US" i="1" dirty="0" err="1" smtClean="0"/>
              <a:t>Niki</a:t>
            </a:r>
            <a:r>
              <a:rPr lang="en-US" i="1" dirty="0" smtClean="0"/>
              <a:t> </a:t>
            </a:r>
            <a:r>
              <a:rPr lang="en-US" i="1" dirty="0" err="1" smtClean="0"/>
              <a:t>Tzavela</a:t>
            </a:r>
            <a:r>
              <a:rPr lang="en-US" i="1" dirty="0" smtClean="0"/>
              <a:t>)</a:t>
            </a:r>
          </a:p>
          <a:p>
            <a:pPr marL="274320" indent="-274320" fontAlgn="auto">
              <a:spcAft>
                <a:spcPts val="0"/>
              </a:spcAft>
              <a:buFont typeface="Arial" pitchFamily="34" charset="0"/>
              <a:buChar char="•"/>
              <a:defRPr/>
            </a:pPr>
            <a:endParaRPr lang="en-US" dirty="0"/>
          </a:p>
          <a:p>
            <a:pPr marL="274320" indent="-274320"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dirty="0" smtClean="0"/>
              <a:t>2020-ig </a:t>
            </a:r>
            <a:r>
              <a:rPr lang="en-US" dirty="0" err="1" smtClean="0"/>
              <a:t>jogszabályokkal</a:t>
            </a:r>
            <a:r>
              <a:rPr lang="en-US" dirty="0" smtClean="0"/>
              <a:t> </a:t>
            </a:r>
            <a:r>
              <a:rPr lang="en-US" dirty="0" err="1" smtClean="0"/>
              <a:t>határozták</a:t>
            </a:r>
            <a:r>
              <a:rPr lang="en-US" dirty="0" smtClean="0"/>
              <a:t> meg </a:t>
            </a:r>
            <a:r>
              <a:rPr lang="en-US" dirty="0" err="1" smtClean="0"/>
              <a:t>az</a:t>
            </a:r>
            <a:r>
              <a:rPr lang="en-US" dirty="0" smtClean="0"/>
              <a:t> </a:t>
            </a:r>
            <a:r>
              <a:rPr lang="en-US" dirty="0" err="1" smtClean="0"/>
              <a:t>energetikai</a:t>
            </a:r>
            <a:r>
              <a:rPr lang="en-US" dirty="0" smtClean="0"/>
              <a:t> </a:t>
            </a:r>
            <a:r>
              <a:rPr lang="en-US" dirty="0" err="1" smtClean="0"/>
              <a:t>célokat</a:t>
            </a:r>
            <a:r>
              <a:rPr lang="en-US" dirty="0" smtClean="0"/>
              <a:t>, a 2050-es </a:t>
            </a:r>
            <a:r>
              <a:rPr lang="en-US" dirty="0" err="1" smtClean="0"/>
              <a:t>céloknak</a:t>
            </a:r>
            <a:r>
              <a:rPr lang="en-US" dirty="0" smtClean="0"/>
              <a:t> </a:t>
            </a:r>
            <a:r>
              <a:rPr lang="en-US" dirty="0" err="1" smtClean="0"/>
              <a:t>ezeket</a:t>
            </a:r>
            <a:r>
              <a:rPr lang="en-US" dirty="0" smtClean="0"/>
              <a:t> </a:t>
            </a:r>
            <a:r>
              <a:rPr lang="en-US" dirty="0" err="1" smtClean="0"/>
              <a:t>érinteni</a:t>
            </a:r>
            <a:r>
              <a:rPr lang="en-US" dirty="0" smtClean="0"/>
              <a:t> </a:t>
            </a:r>
            <a:r>
              <a:rPr lang="en-US" dirty="0" err="1" smtClean="0"/>
              <a:t>kell</a:t>
            </a:r>
            <a:r>
              <a:rPr lang="en-US" dirty="0" smtClean="0"/>
              <a:t>!</a:t>
            </a:r>
          </a:p>
          <a:p>
            <a:pPr marL="274320" indent="-274320"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dirty="0" err="1" smtClean="0"/>
              <a:t>Tagállamok</a:t>
            </a:r>
            <a:r>
              <a:rPr lang="en-US" dirty="0" smtClean="0"/>
              <a:t> </a:t>
            </a:r>
            <a:r>
              <a:rPr lang="en-US" dirty="0" err="1" smtClean="0"/>
              <a:t>szabadon</a:t>
            </a:r>
            <a:r>
              <a:rPr lang="en-US" dirty="0" smtClean="0"/>
              <a:t> </a:t>
            </a:r>
            <a:r>
              <a:rPr lang="en-US" dirty="0" err="1" smtClean="0"/>
              <a:t>határozzák</a:t>
            </a:r>
            <a:r>
              <a:rPr lang="en-US" dirty="0" smtClean="0"/>
              <a:t> meg </a:t>
            </a:r>
            <a:r>
              <a:rPr lang="en-US" dirty="0" err="1" smtClean="0"/>
              <a:t>energiapolitikájukat</a:t>
            </a:r>
            <a:endParaRPr lang="en-US" dirty="0" smtClean="0"/>
          </a:p>
          <a:p>
            <a:pPr marL="274320" indent="-274320" fontAlgn="auto">
              <a:spcAft>
                <a:spcPts val="0"/>
              </a:spcAft>
              <a:buFont typeface="Arial" pitchFamily="34" charset="0"/>
              <a:buChar char="•"/>
              <a:defRPr/>
            </a:pPr>
            <a:endParaRPr lang="en-US" dirty="0" smtClean="0"/>
          </a:p>
          <a:p>
            <a:pPr marL="274320" indent="-274320"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dirty="0" err="1" smtClean="0"/>
              <a:t>Több</a:t>
            </a:r>
            <a:r>
              <a:rPr lang="en-US" dirty="0" smtClean="0"/>
              <a:t> </a:t>
            </a:r>
            <a:r>
              <a:rPr lang="en-US" dirty="0" err="1"/>
              <a:t>E</a:t>
            </a:r>
            <a:r>
              <a:rPr lang="en-US" dirty="0" err="1" smtClean="0"/>
              <a:t>urópa</a:t>
            </a:r>
            <a:r>
              <a:rPr lang="en-US" dirty="0" smtClean="0"/>
              <a:t> (</a:t>
            </a:r>
            <a:r>
              <a:rPr lang="en-US" dirty="0" err="1" smtClean="0"/>
              <a:t>határkeresztező</a:t>
            </a:r>
            <a:r>
              <a:rPr lang="en-US" dirty="0" smtClean="0"/>
              <a:t> </a:t>
            </a:r>
            <a:r>
              <a:rPr lang="en-US" dirty="0" err="1" smtClean="0"/>
              <a:t>kapacitások</a:t>
            </a:r>
            <a:r>
              <a:rPr lang="en-US" dirty="0" smtClean="0"/>
              <a:t>)</a:t>
            </a:r>
          </a:p>
          <a:p>
            <a:pPr marL="274320" indent="-274320"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dirty="0" err="1" smtClean="0"/>
              <a:t>Amit</a:t>
            </a:r>
            <a:r>
              <a:rPr lang="en-US" dirty="0" smtClean="0"/>
              <a:t> 2020-ban </a:t>
            </a:r>
            <a:r>
              <a:rPr lang="en-US" dirty="0" err="1" smtClean="0"/>
              <a:t>építünk</a:t>
            </a:r>
            <a:r>
              <a:rPr lang="en-US" dirty="0" smtClean="0"/>
              <a:t>, 2050-ben is </a:t>
            </a:r>
            <a:r>
              <a:rPr lang="en-US" dirty="0" err="1" smtClean="0"/>
              <a:t>itt</a:t>
            </a:r>
            <a:r>
              <a:rPr lang="en-US" dirty="0" smtClean="0"/>
              <a:t> </a:t>
            </a:r>
            <a:r>
              <a:rPr lang="en-US" dirty="0" err="1" smtClean="0"/>
              <a:t>lesz</a:t>
            </a:r>
            <a:r>
              <a:rPr lang="en-US" dirty="0" smtClean="0"/>
              <a:t>…</a:t>
            </a:r>
            <a:br>
              <a:rPr lang="en-US" dirty="0" smtClean="0"/>
            </a:br>
            <a:r>
              <a:rPr lang="en-US" dirty="0" smtClean="0"/>
              <a:t>(</a:t>
            </a:r>
            <a:r>
              <a:rPr lang="en-US" dirty="0" err="1" smtClean="0"/>
              <a:t>hosszú</a:t>
            </a:r>
            <a:r>
              <a:rPr lang="en-US" dirty="0" smtClean="0"/>
              <a:t> </a:t>
            </a:r>
            <a:r>
              <a:rPr lang="en-US" dirty="0" err="1" smtClean="0"/>
              <a:t>távú</a:t>
            </a:r>
            <a:r>
              <a:rPr lang="en-US" dirty="0" smtClean="0"/>
              <a:t> </a:t>
            </a:r>
            <a:r>
              <a:rPr lang="en-US" dirty="0" err="1" smtClean="0"/>
              <a:t>célkitűzések</a:t>
            </a:r>
            <a:r>
              <a:rPr lang="en-US" dirty="0" smtClean="0"/>
              <a:t>)</a:t>
            </a:r>
          </a:p>
        </p:txBody>
      </p:sp>
      <p:pic>
        <p:nvPicPr>
          <p:cNvPr id="4" name="Picture 3" descr="european-parliament-logo.jp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7403213" y="788421"/>
            <a:ext cx="1514963" cy="825707"/>
          </a:xfrm>
          <a:prstGeom prst="rect">
            <a:avLst/>
          </a:prstGeom>
          <a:effectLst>
            <a:softEdge rad="38100"/>
          </a:effectLst>
        </p:spPr>
      </p:pic>
    </p:spTree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1" name="Title 1"/>
          <p:cNvSpPr>
            <a:spLocks noGrp="1"/>
          </p:cNvSpPr>
          <p:nvPr>
            <p:ph type="title"/>
          </p:nvPr>
        </p:nvSpPr>
        <p:spPr>
          <a:xfrm>
            <a:off x="0" y="4572000"/>
            <a:ext cx="9144000" cy="1600200"/>
          </a:xfrm>
        </p:spPr>
        <p:txBody>
          <a:bodyPr/>
          <a:lstStyle/>
          <a:p>
            <a:pPr algn="ctr"/>
            <a:r>
              <a:rPr lang="en-US" smtClean="0"/>
              <a:t>Gáz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rtlCol="0">
            <a:normAutofit/>
          </a:bodyPr>
          <a:lstStyle/>
          <a:p>
            <a:pPr marL="0" indent="0" fontAlgn="auto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en-US" dirty="0" err="1" smtClean="0"/>
              <a:t>Bár</a:t>
            </a:r>
            <a:r>
              <a:rPr lang="en-US" dirty="0" smtClean="0"/>
              <a:t> </a:t>
            </a:r>
            <a:r>
              <a:rPr lang="en-US" dirty="0" err="1" smtClean="0"/>
              <a:t>az</a:t>
            </a:r>
            <a:r>
              <a:rPr lang="en-US" dirty="0" smtClean="0"/>
              <a:t> </a:t>
            </a:r>
            <a:r>
              <a:rPr lang="en-US" dirty="0" err="1" smtClean="0"/>
              <a:t>energiaforrások</a:t>
            </a:r>
            <a:r>
              <a:rPr lang="en-US" dirty="0" smtClean="0"/>
              <a:t> </a:t>
            </a:r>
            <a:r>
              <a:rPr lang="en-US" dirty="0" err="1" smtClean="0"/>
              <a:t>hasonlóak</a:t>
            </a:r>
            <a:r>
              <a:rPr lang="en-US" dirty="0" smtClean="0"/>
              <a:t>,</a:t>
            </a:r>
            <a:br>
              <a:rPr lang="en-US" dirty="0" smtClean="0"/>
            </a:br>
            <a:r>
              <a:rPr lang="en-US" b="1" dirty="0" err="1" smtClean="0"/>
              <a:t>mégis</a:t>
            </a:r>
            <a:r>
              <a:rPr lang="en-US" b="1" dirty="0" smtClean="0"/>
              <a:t> a </a:t>
            </a:r>
            <a:r>
              <a:rPr lang="en-US" b="1" dirty="0" err="1" smtClean="0"/>
              <a:t>gáz</a:t>
            </a:r>
            <a:r>
              <a:rPr lang="en-US" b="1" dirty="0" smtClean="0"/>
              <a:t> </a:t>
            </a:r>
            <a:r>
              <a:rPr lang="en-US" b="1" dirty="0" err="1" smtClean="0"/>
              <a:t>lesz</a:t>
            </a:r>
            <a:r>
              <a:rPr lang="en-US" b="1" dirty="0" smtClean="0"/>
              <a:t> a </a:t>
            </a:r>
            <a:r>
              <a:rPr lang="en-US" b="1" dirty="0" err="1" smtClean="0"/>
              <a:t>meghatározó</a:t>
            </a:r>
            <a:endParaRPr lang="en-US" b="1" dirty="0" smtClean="0"/>
          </a:p>
          <a:p>
            <a:pPr marL="0" indent="0" fontAlgn="auto">
              <a:spcAft>
                <a:spcPts val="0"/>
              </a:spcAft>
              <a:buFont typeface="Arial" pitchFamily="34" charset="0"/>
              <a:buNone/>
              <a:defRPr/>
            </a:pPr>
            <a:endParaRPr lang="en-US" b="1" dirty="0" smtClean="0"/>
          </a:p>
          <a:p>
            <a:pPr marL="274320" indent="-274320"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dirty="0" err="1" smtClean="0"/>
              <a:t>Finanszírozási</a:t>
            </a:r>
            <a:r>
              <a:rPr lang="en-US" dirty="0" smtClean="0"/>
              <a:t> </a:t>
            </a:r>
            <a:r>
              <a:rPr lang="en-US" dirty="0" err="1" smtClean="0"/>
              <a:t>szempont</a:t>
            </a:r>
            <a:endParaRPr lang="en-US" dirty="0" smtClean="0"/>
          </a:p>
          <a:p>
            <a:pPr marL="274320" indent="-274320"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dirty="0" err="1" smtClean="0"/>
              <a:t>Politikai</a:t>
            </a:r>
            <a:r>
              <a:rPr lang="en-US" dirty="0" smtClean="0"/>
              <a:t> </a:t>
            </a:r>
            <a:r>
              <a:rPr lang="en-US" dirty="0" err="1" smtClean="0"/>
              <a:t>konszenzus</a:t>
            </a:r>
            <a:endParaRPr lang="en-US" dirty="0" smtClean="0"/>
          </a:p>
          <a:p>
            <a:pPr marL="0" indent="0" fontAlgn="auto">
              <a:spcAft>
                <a:spcPts val="0"/>
              </a:spcAft>
              <a:buFont typeface="Arial" pitchFamily="34" charset="0"/>
              <a:buNone/>
              <a:defRPr/>
            </a:pPr>
            <a:endParaRPr lang="en-US" dirty="0"/>
          </a:p>
        </p:txBody>
      </p:sp>
      <p:pic>
        <p:nvPicPr>
          <p:cNvPr id="4" name="Picture 3" descr="natural-gas_7.jp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6934234" y="5025572"/>
            <a:ext cx="1371565" cy="1146628"/>
          </a:xfrm>
          <a:prstGeom prst="rect">
            <a:avLst/>
          </a:prstGeom>
          <a:effectLst>
            <a:softEdge rad="38100"/>
          </a:effectLst>
        </p:spPr>
      </p:pic>
      <p:pic>
        <p:nvPicPr>
          <p:cNvPr id="5" name="Picture 4" descr="Born-Leader.jpg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5223926" y="891733"/>
            <a:ext cx="3920074" cy="2601755"/>
          </a:xfrm>
          <a:prstGeom prst="rect">
            <a:avLst/>
          </a:prstGeom>
          <a:effectLst>
            <a:softEdge rad="38100"/>
          </a:effectLst>
        </p:spPr>
      </p:pic>
    </p:spTree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5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Gázfogyasztás</a:t>
            </a:r>
          </a:p>
        </p:txBody>
      </p:sp>
      <p:sp>
        <p:nvSpPr>
          <p:cNvPr id="21506" name="Content Placeholder 2"/>
          <p:cNvSpPr>
            <a:spLocks noGrp="1"/>
          </p:cNvSpPr>
          <p:nvPr>
            <p:ph idx="1"/>
          </p:nvPr>
        </p:nvSpPr>
        <p:spPr>
          <a:xfrm>
            <a:off x="762000" y="685800"/>
            <a:ext cx="3460750" cy="3886200"/>
          </a:xfrm>
        </p:spPr>
        <p:txBody>
          <a:bodyPr/>
          <a:lstStyle/>
          <a:p>
            <a:r>
              <a:rPr lang="en-US" smtClean="0"/>
              <a:t>s</a:t>
            </a:r>
          </a:p>
        </p:txBody>
      </p:sp>
      <p:pic>
        <p:nvPicPr>
          <p:cNvPr id="21507" name="Picture 5" descr="gasdemand.jpg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62000" y="0"/>
            <a:ext cx="7653338" cy="2946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1508" name="Picture 6" descr="GasPrices.jpg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62000" y="2946400"/>
            <a:ext cx="7653338" cy="3911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1509" name="TextBox 7"/>
          <p:cNvSpPr txBox="1">
            <a:spLocks noChangeArrowheads="1"/>
          </p:cNvSpPr>
          <p:nvPr/>
        </p:nvSpPr>
        <p:spPr bwMode="auto">
          <a:xfrm>
            <a:off x="1649413" y="31750"/>
            <a:ext cx="2438400" cy="646113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b="1">
                <a:solidFill>
                  <a:srgbClr val="C90000"/>
                </a:solidFill>
                <a:latin typeface="Times New Roman" pitchFamily="18" charset="0"/>
              </a:rPr>
              <a:t>Földgáz kereslet iparágak szerint, bcm</a:t>
            </a:r>
          </a:p>
        </p:txBody>
      </p:sp>
      <p:sp>
        <p:nvSpPr>
          <p:cNvPr id="21510" name="TextBox 8"/>
          <p:cNvSpPr txBox="1">
            <a:spLocks noChangeArrowheads="1"/>
          </p:cNvSpPr>
          <p:nvPr/>
        </p:nvSpPr>
        <p:spPr bwMode="auto">
          <a:xfrm>
            <a:off x="895350" y="2965450"/>
            <a:ext cx="2743200" cy="368300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b="1">
                <a:solidFill>
                  <a:srgbClr val="C90000"/>
                </a:solidFill>
                <a:latin typeface="Times New Roman" pitchFamily="18" charset="0"/>
              </a:rPr>
              <a:t>Földgáz ára, USD/Mmbtu</a:t>
            </a:r>
          </a:p>
        </p:txBody>
      </p:sp>
      <p:sp>
        <p:nvSpPr>
          <p:cNvPr id="21511" name="TextBox 3"/>
          <p:cNvSpPr txBox="1">
            <a:spLocks noChangeArrowheads="1"/>
          </p:cNvSpPr>
          <p:nvPr/>
        </p:nvSpPr>
        <p:spPr bwMode="auto">
          <a:xfrm>
            <a:off x="6840538" y="1778000"/>
            <a:ext cx="1336675" cy="307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1400" i="1">
                <a:latin typeface="Times New Roman" pitchFamily="18" charset="0"/>
              </a:rPr>
              <a:t>Forrás: OECD</a:t>
            </a:r>
          </a:p>
        </p:txBody>
      </p:sp>
      <p:sp>
        <p:nvSpPr>
          <p:cNvPr id="21512" name="TextBox 4"/>
          <p:cNvSpPr txBox="1">
            <a:spLocks noChangeArrowheads="1"/>
          </p:cNvSpPr>
          <p:nvPr/>
        </p:nvSpPr>
        <p:spPr bwMode="auto">
          <a:xfrm>
            <a:off x="6948488" y="6323013"/>
            <a:ext cx="1065212" cy="307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1400" i="1">
                <a:latin typeface="Times New Roman" pitchFamily="18" charset="0"/>
              </a:rPr>
              <a:t>Forrás: BP</a:t>
            </a:r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29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 smtClean="0"/>
          </a:p>
        </p:txBody>
      </p:sp>
      <p:pic>
        <p:nvPicPr>
          <p:cNvPr id="22530" name="Picture 3" descr="gastrade.jpg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893763"/>
            <a:ext cx="9144000" cy="52784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2531" name="Content Placeholder 2"/>
          <p:cNvSpPr>
            <a:spLocks noGrp="1"/>
          </p:cNvSpPr>
          <p:nvPr>
            <p:ph idx="1"/>
          </p:nvPr>
        </p:nvSpPr>
        <p:spPr>
          <a:xfrm>
            <a:off x="0" y="401638"/>
            <a:ext cx="9144000" cy="568325"/>
          </a:xfrm>
        </p:spPr>
        <p:txBody>
          <a:bodyPr/>
          <a:lstStyle/>
          <a:p>
            <a:pPr marL="0" indent="0" algn="ctr">
              <a:buFont typeface="Arial" charset="0"/>
              <a:buNone/>
            </a:pPr>
            <a:r>
              <a:rPr lang="en-US" b="1" smtClean="0">
                <a:solidFill>
                  <a:srgbClr val="C90000"/>
                </a:solidFill>
              </a:rPr>
              <a:t>Földgáz kereskedelem 2010, 2020 és 2035 (bcm)</a:t>
            </a:r>
          </a:p>
        </p:txBody>
      </p:sp>
      <p:sp>
        <p:nvSpPr>
          <p:cNvPr id="22532" name="TextBox 4"/>
          <p:cNvSpPr txBox="1">
            <a:spLocks noChangeArrowheads="1"/>
          </p:cNvSpPr>
          <p:nvPr/>
        </p:nvSpPr>
        <p:spPr bwMode="auto">
          <a:xfrm>
            <a:off x="0" y="6216650"/>
            <a:ext cx="9144000" cy="338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n-US" sz="1600" i="1">
                <a:latin typeface="Times New Roman" pitchFamily="18" charset="0"/>
              </a:rPr>
              <a:t>Forrás: OECD World Energy Outlook 2012</a:t>
            </a:r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3" name="Title 1"/>
          <p:cNvSpPr>
            <a:spLocks noGrp="1"/>
          </p:cNvSpPr>
          <p:nvPr>
            <p:ph type="title"/>
          </p:nvPr>
        </p:nvSpPr>
        <p:spPr>
          <a:xfrm>
            <a:off x="0" y="4864100"/>
            <a:ext cx="9144000" cy="1308100"/>
          </a:xfrm>
        </p:spPr>
        <p:txBody>
          <a:bodyPr/>
          <a:lstStyle/>
          <a:p>
            <a:pPr algn="ctr"/>
            <a:r>
              <a:rPr lang="en-US" smtClean="0"/>
              <a:t>Palagáz és homokolaj</a:t>
            </a:r>
          </a:p>
        </p:txBody>
      </p:sp>
      <p:sp>
        <p:nvSpPr>
          <p:cNvPr id="23554" name="Content Placeholder 2"/>
          <p:cNvSpPr>
            <a:spLocks noGrp="1"/>
          </p:cNvSpPr>
          <p:nvPr>
            <p:ph idx="1"/>
          </p:nvPr>
        </p:nvSpPr>
        <p:spPr>
          <a:xfrm>
            <a:off x="762000" y="3843338"/>
            <a:ext cx="7620000" cy="1389062"/>
          </a:xfrm>
        </p:spPr>
        <p:txBody>
          <a:bodyPr/>
          <a:lstStyle/>
          <a:p>
            <a:r>
              <a:rPr lang="en-US" smtClean="0"/>
              <a:t>Alternatív gáz és olajforrások elterjedése</a:t>
            </a:r>
          </a:p>
          <a:p>
            <a:r>
              <a:rPr lang="en-US" smtClean="0"/>
              <a:t>Palagáz és homokolaj térnyerése az amerikai kontinensen</a:t>
            </a:r>
          </a:p>
          <a:p>
            <a:r>
              <a:rPr lang="en-US" smtClean="0"/>
              <a:t>Amerika energiafüggetlenedése</a:t>
            </a:r>
          </a:p>
        </p:txBody>
      </p:sp>
      <p:pic>
        <p:nvPicPr>
          <p:cNvPr id="23555" name="Picture 3" descr="eia_world_shale_gas_map.png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62000" y="419100"/>
            <a:ext cx="7620000" cy="34242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3556" name="TextBox 4"/>
          <p:cNvSpPr txBox="1">
            <a:spLocks noChangeArrowheads="1"/>
          </p:cNvSpPr>
          <p:nvPr/>
        </p:nvSpPr>
        <p:spPr bwMode="auto">
          <a:xfrm>
            <a:off x="4589463" y="3475038"/>
            <a:ext cx="2830512" cy="368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>
                <a:latin typeface="Times New Roman" pitchFamily="18" charset="0"/>
              </a:rPr>
              <a:t>Palagáz lelőhelyek a világon</a:t>
            </a:r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7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 smtClean="0"/>
          </a:p>
        </p:txBody>
      </p:sp>
      <p:sp>
        <p:nvSpPr>
          <p:cNvPr id="24578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s</a:t>
            </a:r>
          </a:p>
        </p:txBody>
      </p:sp>
      <p:pic>
        <p:nvPicPr>
          <p:cNvPr id="24579" name="Picture 3" descr="artic-oil.jpg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27063" y="538163"/>
            <a:ext cx="2860675" cy="34051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4580" name="Picture 4" descr="albertaoil.jpg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114800" y="804863"/>
            <a:ext cx="4038600" cy="2305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4581" name="Picture 5" descr="keystone_pipeline_picture.jpg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3835400" y="3257550"/>
            <a:ext cx="3894138" cy="26685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1" name="TextBox 10"/>
          <p:cNvSpPr txBox="1"/>
          <p:nvPr/>
        </p:nvSpPr>
        <p:spPr>
          <a:xfrm>
            <a:off x="626534" y="3741003"/>
            <a:ext cx="2861733" cy="830997"/>
          </a:xfrm>
          <a:prstGeom prst="rect">
            <a:avLst/>
          </a:prstGeom>
          <a:solidFill>
            <a:srgbClr val="A30000"/>
          </a:solidFill>
          <a:scene3d>
            <a:camera prst="orthographicFront"/>
            <a:lightRig rig="threePt" dir="t"/>
          </a:scene3d>
          <a:sp3d>
            <a:bevelT/>
          </a:sp3d>
        </p:spPr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400" dirty="0" err="1">
                <a:solidFill>
                  <a:schemeClr val="bg1"/>
                </a:solidFill>
                <a:latin typeface="+mn-lt"/>
              </a:rPr>
              <a:t>Sarkvidéki</a:t>
            </a:r>
            <a:r>
              <a:rPr lang="en-US" sz="2400" dirty="0">
                <a:solidFill>
                  <a:schemeClr val="bg1"/>
                </a:solidFill>
                <a:latin typeface="+mn-lt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+mn-lt"/>
              </a:rPr>
              <a:t>gázkitermelés</a:t>
            </a:r>
            <a:r>
              <a:rPr lang="en-US" sz="2400" dirty="0">
                <a:solidFill>
                  <a:schemeClr val="bg1"/>
                </a:solidFill>
                <a:latin typeface="+mn-lt"/>
              </a:rPr>
              <a:t> 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114801" y="538142"/>
            <a:ext cx="4038600" cy="461665"/>
          </a:xfrm>
          <a:prstGeom prst="rect">
            <a:avLst/>
          </a:prstGeom>
          <a:solidFill>
            <a:srgbClr val="A30000"/>
          </a:solidFill>
          <a:scene3d>
            <a:camera prst="orthographicFront"/>
            <a:lightRig rig="threePt" dir="t"/>
          </a:scene3d>
          <a:sp3d>
            <a:bevelT/>
          </a:sp3d>
        </p:spPr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400" dirty="0" err="1">
                <a:solidFill>
                  <a:srgbClr val="FFFFFF"/>
                </a:solidFill>
                <a:latin typeface="+mn-lt"/>
              </a:rPr>
              <a:t>Homokolaj</a:t>
            </a:r>
            <a:r>
              <a:rPr lang="en-US" sz="2400" dirty="0">
                <a:solidFill>
                  <a:srgbClr val="FFFFFF"/>
                </a:solidFill>
                <a:latin typeface="+mn-lt"/>
              </a:rPr>
              <a:t> </a:t>
            </a:r>
            <a:r>
              <a:rPr lang="en-US" sz="2400" dirty="0" err="1">
                <a:solidFill>
                  <a:srgbClr val="FFFFFF"/>
                </a:solidFill>
                <a:latin typeface="+mn-lt"/>
              </a:rPr>
              <a:t>kitermelés</a:t>
            </a:r>
            <a:endParaRPr lang="en-US" sz="2400" dirty="0">
              <a:solidFill>
                <a:srgbClr val="FFFFFF"/>
              </a:solidFill>
              <a:latin typeface="+mn-lt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3835400" y="5463861"/>
            <a:ext cx="3894667" cy="461665"/>
          </a:xfrm>
          <a:prstGeom prst="rect">
            <a:avLst/>
          </a:prstGeom>
          <a:solidFill>
            <a:srgbClr val="A30000"/>
          </a:solidFill>
          <a:scene3d>
            <a:camera prst="orthographicFront"/>
            <a:lightRig rig="threePt" dir="t"/>
          </a:scene3d>
          <a:sp3d>
            <a:bevelT/>
          </a:sp3d>
        </p:spPr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400" dirty="0">
                <a:solidFill>
                  <a:srgbClr val="FFFFFF"/>
                </a:solidFill>
                <a:latin typeface="+mn-lt"/>
              </a:rPr>
              <a:t>Keystone XL </a:t>
            </a:r>
            <a:r>
              <a:rPr lang="en-US" sz="2400" dirty="0" err="1">
                <a:solidFill>
                  <a:srgbClr val="FFFFFF"/>
                </a:solidFill>
                <a:latin typeface="+mn-lt"/>
              </a:rPr>
              <a:t>Csővezeték</a:t>
            </a:r>
            <a:endParaRPr lang="en-US" sz="2400" dirty="0">
              <a:solidFill>
                <a:srgbClr val="FFFFFF"/>
              </a:solidFill>
              <a:latin typeface="+mn-lt"/>
            </a:endParaRPr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601" name="Picture 3" descr="green cartoon car_89344830_429x306.jpg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62000" y="993775"/>
            <a:ext cx="4086225" cy="2914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5602" name="Title 1"/>
          <p:cNvSpPr>
            <a:spLocks noGrp="1"/>
          </p:cNvSpPr>
          <p:nvPr>
            <p:ph type="title"/>
          </p:nvPr>
        </p:nvSpPr>
        <p:spPr>
          <a:xfrm>
            <a:off x="0" y="4572000"/>
            <a:ext cx="9144000" cy="1600200"/>
          </a:xfrm>
        </p:spPr>
        <p:txBody>
          <a:bodyPr/>
          <a:lstStyle/>
          <a:p>
            <a:pPr algn="ctr"/>
            <a:r>
              <a:rPr lang="en-US" smtClean="0"/>
              <a:t>Diverzifikáció a jövőért</a:t>
            </a:r>
          </a:p>
        </p:txBody>
      </p:sp>
      <p:sp>
        <p:nvSpPr>
          <p:cNvPr id="25603" name="Content Placeholder 2"/>
          <p:cNvSpPr>
            <a:spLocks noGrp="1"/>
          </p:cNvSpPr>
          <p:nvPr>
            <p:ph idx="1"/>
          </p:nvPr>
        </p:nvSpPr>
        <p:spPr>
          <a:xfrm>
            <a:off x="762000" y="3425825"/>
            <a:ext cx="7543800" cy="1146175"/>
          </a:xfrm>
        </p:spPr>
        <p:txBody>
          <a:bodyPr/>
          <a:lstStyle/>
          <a:p>
            <a:endParaRPr lang="en-GB" smtClean="0"/>
          </a:p>
        </p:txBody>
      </p:sp>
      <p:sp>
        <p:nvSpPr>
          <p:cNvPr id="25604" name="TextBox 5"/>
          <p:cNvSpPr txBox="1">
            <a:spLocks noChangeArrowheads="1"/>
          </p:cNvSpPr>
          <p:nvPr/>
        </p:nvSpPr>
        <p:spPr bwMode="auto">
          <a:xfrm>
            <a:off x="5000625" y="596900"/>
            <a:ext cx="3619500" cy="39703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285750" indent="-285750">
              <a:buFont typeface="Arial" charset="0"/>
              <a:buChar char="•"/>
            </a:pPr>
            <a:r>
              <a:rPr lang="en-US" sz="2800" b="1">
                <a:solidFill>
                  <a:srgbClr val="8DBC2D"/>
                </a:solidFill>
                <a:latin typeface="Times New Roman" pitchFamily="18" charset="0"/>
              </a:rPr>
              <a:t>Környezetkímélőbb üzemanyagok</a:t>
            </a:r>
          </a:p>
          <a:p>
            <a:pPr marL="285750" indent="-285750">
              <a:buFont typeface="Arial" charset="0"/>
              <a:buChar char="•"/>
            </a:pPr>
            <a:endParaRPr lang="en-US" sz="2800" b="1">
              <a:solidFill>
                <a:srgbClr val="8DBC2D"/>
              </a:solidFill>
              <a:latin typeface="Times New Roman" pitchFamily="18" charset="0"/>
            </a:endParaRPr>
          </a:p>
          <a:p>
            <a:pPr marL="285750" indent="-285750">
              <a:buFont typeface="Arial" charset="0"/>
              <a:buChar char="•"/>
            </a:pPr>
            <a:r>
              <a:rPr lang="en-US" sz="2800" b="1">
                <a:solidFill>
                  <a:srgbClr val="8DBC2D"/>
                </a:solidFill>
                <a:latin typeface="Times New Roman" pitchFamily="18" charset="0"/>
              </a:rPr>
              <a:t>Új generációs bioüzemanyagok</a:t>
            </a:r>
          </a:p>
          <a:p>
            <a:pPr marL="285750" indent="-285750">
              <a:buFont typeface="Arial" charset="0"/>
              <a:buChar char="•"/>
            </a:pPr>
            <a:endParaRPr lang="en-US" sz="2800" b="1">
              <a:solidFill>
                <a:srgbClr val="8DBC2D"/>
              </a:solidFill>
              <a:latin typeface="Times New Roman" pitchFamily="18" charset="0"/>
            </a:endParaRPr>
          </a:p>
          <a:p>
            <a:pPr marL="285750" indent="-285750">
              <a:buFont typeface="Arial" charset="0"/>
              <a:buChar char="•"/>
            </a:pPr>
            <a:r>
              <a:rPr lang="en-US" sz="2800" b="1">
                <a:solidFill>
                  <a:srgbClr val="8DBC2D"/>
                </a:solidFill>
                <a:latin typeface="Times New Roman" pitchFamily="18" charset="0"/>
              </a:rPr>
              <a:t>Károsanyag kibocsátás csökkentése</a:t>
            </a:r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5" name="Title 1"/>
          <p:cNvSpPr>
            <a:spLocks noGrp="1"/>
          </p:cNvSpPr>
          <p:nvPr>
            <p:ph type="title"/>
          </p:nvPr>
        </p:nvSpPr>
        <p:spPr>
          <a:xfrm>
            <a:off x="0" y="4572000"/>
            <a:ext cx="9144000" cy="1600200"/>
          </a:xfrm>
        </p:spPr>
        <p:txBody>
          <a:bodyPr/>
          <a:lstStyle/>
          <a:p>
            <a:pPr algn="ctr"/>
            <a:r>
              <a:rPr lang="en-US" smtClean="0"/>
              <a:t>Üzemanyag minőségi irányelv</a:t>
            </a:r>
          </a:p>
        </p:txBody>
      </p:sp>
      <p:sp>
        <p:nvSpPr>
          <p:cNvPr id="26626" name="Content Placeholder 2"/>
          <p:cNvSpPr>
            <a:spLocks noGrp="1"/>
          </p:cNvSpPr>
          <p:nvPr>
            <p:ph idx="1"/>
          </p:nvPr>
        </p:nvSpPr>
        <p:spPr>
          <a:xfrm>
            <a:off x="762000" y="414338"/>
            <a:ext cx="7543800" cy="923925"/>
          </a:xfrm>
        </p:spPr>
        <p:txBody>
          <a:bodyPr/>
          <a:lstStyle/>
          <a:p>
            <a:pPr marL="0" indent="0" algn="ctr">
              <a:buFont typeface="Arial" charset="0"/>
              <a:buNone/>
            </a:pPr>
            <a:r>
              <a:rPr lang="en-US" b="1" smtClean="0"/>
              <a:t>Üvegházhatású gázok kibocsátásának csökkentése, egységes üzemanyagpiac, jól működő járművek</a:t>
            </a:r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322263" y="1535113"/>
          <a:ext cx="8466137" cy="33020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705948"/>
                <a:gridCol w="4760719"/>
              </a:tblGrid>
              <a:tr h="370840">
                <a:tc gridSpan="2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b="1" i="1" dirty="0" err="1" smtClean="0"/>
                        <a:t>Alkalmazható</a:t>
                      </a:r>
                      <a:r>
                        <a:rPr lang="en-US" b="1" i="1" dirty="0" smtClean="0"/>
                        <a:t> </a:t>
                      </a:r>
                      <a:r>
                        <a:rPr lang="en-US" b="1" i="1" dirty="0" err="1" smtClean="0"/>
                        <a:t>üzemanyagok</a:t>
                      </a:r>
                      <a:r>
                        <a:rPr lang="en-US" b="1" i="1" dirty="0" smtClean="0"/>
                        <a:t> </a:t>
                      </a:r>
                      <a:r>
                        <a:rPr lang="en-US" b="1" i="1" dirty="0" err="1" smtClean="0"/>
                        <a:t>és</a:t>
                      </a:r>
                      <a:r>
                        <a:rPr lang="en-US" b="1" i="1" dirty="0" smtClean="0"/>
                        <a:t> </a:t>
                      </a:r>
                      <a:r>
                        <a:rPr lang="en-US" b="1" i="1" dirty="0" err="1" smtClean="0"/>
                        <a:t>köztes</a:t>
                      </a:r>
                      <a:r>
                        <a:rPr lang="en-US" b="1" i="1" dirty="0" smtClean="0"/>
                        <a:t> </a:t>
                      </a:r>
                      <a:r>
                        <a:rPr lang="en-US" b="1" i="1" dirty="0" err="1" smtClean="0"/>
                        <a:t>célok</a:t>
                      </a:r>
                      <a:endParaRPr lang="en-US" b="1" i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 err="1" smtClean="0"/>
                        <a:t>Benzin</a:t>
                      </a:r>
                      <a:r>
                        <a:rPr lang="en-US" dirty="0" smtClean="0"/>
                        <a:t>, </a:t>
                      </a:r>
                      <a:r>
                        <a:rPr lang="en-US" dirty="0" err="1" smtClean="0"/>
                        <a:t>dízel</a:t>
                      </a:r>
                      <a:r>
                        <a:rPr lang="en-US" dirty="0" smtClean="0"/>
                        <a:t> </a:t>
                      </a:r>
                      <a:r>
                        <a:rPr lang="en-US" dirty="0" err="1" smtClean="0"/>
                        <a:t>és</a:t>
                      </a:r>
                      <a:r>
                        <a:rPr lang="en-US" dirty="0" smtClean="0"/>
                        <a:t> </a:t>
                      </a:r>
                      <a:r>
                        <a:rPr lang="en-US" dirty="0" err="1" smtClean="0"/>
                        <a:t>bioüzemanyagok</a:t>
                      </a:r>
                      <a:endParaRPr lang="en-US" dirty="0" smtClean="0"/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 smtClean="0"/>
                        <a:t>10%-</a:t>
                      </a:r>
                      <a:r>
                        <a:rPr lang="en-US" dirty="0" err="1" smtClean="0"/>
                        <a:t>kal</a:t>
                      </a:r>
                      <a:r>
                        <a:rPr lang="en-US" dirty="0" smtClean="0"/>
                        <a:t> 2020-ig</a:t>
                      </a: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b="1" i="1" dirty="0" err="1" smtClean="0"/>
                        <a:t>Károsanyag</a:t>
                      </a:r>
                      <a:r>
                        <a:rPr lang="en-US" b="1" i="1" dirty="0" smtClean="0"/>
                        <a:t> </a:t>
                      </a:r>
                      <a:r>
                        <a:rPr lang="en-US" b="1" i="1" dirty="0" err="1" smtClean="0"/>
                        <a:t>kibocsátás</a:t>
                      </a:r>
                      <a:r>
                        <a:rPr lang="en-US" b="1" i="1" dirty="0" smtClean="0"/>
                        <a:t> </a:t>
                      </a:r>
                      <a:r>
                        <a:rPr lang="en-US" b="1" i="1" dirty="0" err="1" smtClean="0"/>
                        <a:t>mérése</a:t>
                      </a:r>
                      <a:r>
                        <a:rPr lang="en-US" b="1" i="1" dirty="0" smtClean="0"/>
                        <a:t> a </a:t>
                      </a:r>
                      <a:r>
                        <a:rPr lang="en-US" b="1" i="1" dirty="0" err="1" smtClean="0"/>
                        <a:t>teljes</a:t>
                      </a:r>
                      <a:r>
                        <a:rPr lang="en-US" b="1" i="1" dirty="0" smtClean="0"/>
                        <a:t> </a:t>
                      </a:r>
                      <a:r>
                        <a:rPr lang="en-US" b="1" i="1" dirty="0" err="1" smtClean="0"/>
                        <a:t>életciklusban</a:t>
                      </a:r>
                      <a:endParaRPr lang="en-US" b="1" i="1" dirty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err="1" smtClean="0"/>
                        <a:t>Beleértve</a:t>
                      </a:r>
                      <a:r>
                        <a:rPr lang="en-US" dirty="0" smtClean="0"/>
                        <a:t> a </a:t>
                      </a:r>
                      <a:r>
                        <a:rPr lang="en-US" dirty="0" err="1" smtClean="0"/>
                        <a:t>kitermelést</a:t>
                      </a:r>
                      <a:r>
                        <a:rPr lang="en-US" dirty="0" smtClean="0"/>
                        <a:t>, </a:t>
                      </a:r>
                      <a:r>
                        <a:rPr lang="en-US" dirty="0" err="1" smtClean="0"/>
                        <a:t>feldolgozást</a:t>
                      </a:r>
                      <a:r>
                        <a:rPr lang="en-US" dirty="0" smtClean="0"/>
                        <a:t> </a:t>
                      </a:r>
                      <a:r>
                        <a:rPr lang="en-US" dirty="0" err="1" smtClean="0"/>
                        <a:t>és</a:t>
                      </a:r>
                      <a:r>
                        <a:rPr lang="en-US" dirty="0" smtClean="0"/>
                        <a:t> </a:t>
                      </a:r>
                      <a:r>
                        <a:rPr lang="en-US" dirty="0" err="1" smtClean="0"/>
                        <a:t>forgalmazást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b="1" i="1" dirty="0" err="1" smtClean="0"/>
                        <a:t>Bioüzemanyag</a:t>
                      </a:r>
                      <a:r>
                        <a:rPr lang="en-US" b="1" i="1" dirty="0" smtClean="0"/>
                        <a:t> </a:t>
                      </a:r>
                      <a:r>
                        <a:rPr lang="en-US" b="1" i="1" dirty="0" err="1" smtClean="0"/>
                        <a:t>fenntarthatóság</a:t>
                      </a:r>
                      <a:endParaRPr lang="en-US" b="1" i="1" dirty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35%-al (2018-tól</a:t>
                      </a:r>
                      <a:r>
                        <a:rPr lang="en-US" baseline="0" dirty="0" smtClean="0"/>
                        <a:t> </a:t>
                      </a:r>
                      <a:r>
                        <a:rPr lang="en-US" dirty="0" smtClean="0"/>
                        <a:t>50%-al) </a:t>
                      </a:r>
                      <a:r>
                        <a:rPr lang="en-US" dirty="0" err="1" smtClean="0"/>
                        <a:t>alacsonyabb</a:t>
                      </a:r>
                      <a:r>
                        <a:rPr lang="en-US" baseline="0" dirty="0" smtClean="0"/>
                        <a:t> </a:t>
                      </a:r>
                      <a:r>
                        <a:rPr lang="en-US" baseline="0" dirty="0" err="1" smtClean="0"/>
                        <a:t>károsanyag</a:t>
                      </a:r>
                      <a:r>
                        <a:rPr lang="en-US" baseline="0" dirty="0" smtClean="0"/>
                        <a:t> </a:t>
                      </a:r>
                      <a:r>
                        <a:rPr lang="en-US" baseline="0" dirty="0" err="1" smtClean="0"/>
                        <a:t>kibocsátás</a:t>
                      </a:r>
                      <a:r>
                        <a:rPr lang="en-US" baseline="0" dirty="0" smtClean="0"/>
                        <a:t> a </a:t>
                      </a:r>
                      <a:r>
                        <a:rPr lang="en-US" baseline="0" dirty="0" err="1" smtClean="0"/>
                        <a:t>fosszilis</a:t>
                      </a:r>
                      <a:r>
                        <a:rPr lang="en-US" baseline="0" dirty="0" smtClean="0"/>
                        <a:t> </a:t>
                      </a:r>
                      <a:r>
                        <a:rPr lang="en-US" baseline="0" dirty="0" err="1" smtClean="0"/>
                        <a:t>helyettesítőjénél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b="1" i="1" dirty="0" err="1" smtClean="0"/>
                        <a:t>Közvetett</a:t>
                      </a:r>
                      <a:r>
                        <a:rPr lang="en-US" b="1" i="1" dirty="0" smtClean="0"/>
                        <a:t> </a:t>
                      </a:r>
                      <a:r>
                        <a:rPr lang="en-US" b="1" i="1" dirty="0" err="1" smtClean="0"/>
                        <a:t>földhasználat</a:t>
                      </a:r>
                      <a:r>
                        <a:rPr lang="en-US" b="1" i="1" dirty="0" smtClean="0"/>
                        <a:t> </a:t>
                      </a:r>
                      <a:r>
                        <a:rPr lang="en-US" b="1" i="1" dirty="0" err="1" smtClean="0"/>
                        <a:t>megváltozása</a:t>
                      </a:r>
                      <a:endParaRPr lang="en-US" b="1" i="1" dirty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err="1" smtClean="0"/>
                        <a:t>Erdők</a:t>
                      </a:r>
                      <a:r>
                        <a:rPr lang="en-US" dirty="0" smtClean="0"/>
                        <a:t> </a:t>
                      </a:r>
                      <a:r>
                        <a:rPr lang="en-US" dirty="0" err="1" smtClean="0"/>
                        <a:t>és</a:t>
                      </a:r>
                      <a:r>
                        <a:rPr lang="en-US" dirty="0" smtClean="0"/>
                        <a:t> </a:t>
                      </a:r>
                      <a:r>
                        <a:rPr lang="en-US" dirty="0" err="1" smtClean="0"/>
                        <a:t>mocsarak</a:t>
                      </a:r>
                      <a:r>
                        <a:rPr lang="en-US" dirty="0" smtClean="0"/>
                        <a:t> </a:t>
                      </a:r>
                      <a:r>
                        <a:rPr lang="en-US" dirty="0" err="1" smtClean="0"/>
                        <a:t>átalakulása</a:t>
                      </a:r>
                      <a:r>
                        <a:rPr lang="en-US" dirty="0" smtClean="0"/>
                        <a:t> </a:t>
                      </a:r>
                      <a:r>
                        <a:rPr lang="en-US" dirty="0" err="1" smtClean="0"/>
                        <a:t>mezőgazdasági</a:t>
                      </a:r>
                      <a:r>
                        <a:rPr lang="en-US" dirty="0" smtClean="0"/>
                        <a:t> </a:t>
                      </a:r>
                      <a:r>
                        <a:rPr lang="en-US" dirty="0" err="1" smtClean="0"/>
                        <a:t>területekké</a:t>
                      </a:r>
                      <a:r>
                        <a:rPr lang="en-US" dirty="0" smtClean="0"/>
                        <a:t> </a:t>
                      </a:r>
                      <a:r>
                        <a:rPr lang="en-US" dirty="0" err="1" smtClean="0"/>
                        <a:t>válnak</a:t>
                      </a:r>
                      <a:r>
                        <a:rPr lang="en-US" dirty="0" smtClean="0"/>
                        <a:t> </a:t>
                      </a:r>
                      <a:r>
                        <a:rPr lang="en-US" dirty="0" err="1" smtClean="0"/>
                        <a:t>és</a:t>
                      </a:r>
                      <a:r>
                        <a:rPr lang="en-US" baseline="0" dirty="0" smtClean="0"/>
                        <a:t> a </a:t>
                      </a:r>
                      <a:r>
                        <a:rPr lang="en-US" baseline="0" dirty="0" err="1" smtClean="0"/>
                        <a:t>kibocsátás</a:t>
                      </a:r>
                      <a:r>
                        <a:rPr lang="en-US" baseline="0" dirty="0" smtClean="0"/>
                        <a:t> </a:t>
                      </a:r>
                      <a:r>
                        <a:rPr lang="en-US" baseline="0" dirty="0" err="1" smtClean="0"/>
                        <a:t>megnő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b="1" i="1" dirty="0" err="1" smtClean="0"/>
                        <a:t>Légszennyezés</a:t>
                      </a:r>
                      <a:r>
                        <a:rPr lang="en-US" b="1" i="1" dirty="0" smtClean="0"/>
                        <a:t> </a:t>
                      </a:r>
                      <a:r>
                        <a:rPr lang="en-US" b="1" i="1" dirty="0" err="1" smtClean="0"/>
                        <a:t>csökkentése</a:t>
                      </a:r>
                      <a:endParaRPr lang="en-US" b="1" i="1" dirty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err="1" smtClean="0"/>
                        <a:t>Kéntartalom</a:t>
                      </a:r>
                      <a:r>
                        <a:rPr lang="en-US" dirty="0" smtClean="0"/>
                        <a:t> </a:t>
                      </a:r>
                      <a:r>
                        <a:rPr lang="en-US" dirty="0" err="1" smtClean="0"/>
                        <a:t>csökkentése</a:t>
                      </a:r>
                      <a:endParaRPr lang="en-US" dirty="0"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649" name="Picture 5" descr="ConnectingEuropeFacilityMap.jpg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62000" y="3311525"/>
            <a:ext cx="7543800" cy="20780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762000" y="414338"/>
          <a:ext cx="7543800" cy="257016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08760"/>
                <a:gridCol w="1508760"/>
                <a:gridCol w="1508760"/>
                <a:gridCol w="1508760"/>
                <a:gridCol w="1508760"/>
              </a:tblGrid>
              <a:tr h="370840">
                <a:tc rowSpan="3">
                  <a:txBody>
                    <a:bodyPr/>
                    <a:lstStyle/>
                    <a:p>
                      <a:pPr algn="ctr"/>
                      <a:endParaRPr lang="en-US" b="1" dirty="0" smtClean="0"/>
                    </a:p>
                    <a:p>
                      <a:pPr algn="ctr"/>
                      <a:endParaRPr lang="en-US" b="1" dirty="0" smtClean="0"/>
                    </a:p>
                    <a:p>
                      <a:pPr algn="ctr"/>
                      <a:endParaRPr lang="en-US" b="1" dirty="0" smtClean="0"/>
                    </a:p>
                    <a:p>
                      <a:pPr algn="ctr"/>
                      <a:endParaRPr lang="en-US" b="1" dirty="0" smtClean="0"/>
                    </a:p>
                    <a:p>
                      <a:pPr algn="ctr"/>
                      <a:endParaRPr lang="en-US" b="1" dirty="0" smtClean="0"/>
                    </a:p>
                    <a:p>
                      <a:pPr algn="ctr"/>
                      <a:r>
                        <a:rPr lang="en-US" b="1" dirty="0" smtClean="0"/>
                        <a:t>CEF</a:t>
                      </a:r>
                    </a:p>
                    <a:p>
                      <a:pPr algn="ctr"/>
                      <a:r>
                        <a:rPr lang="en-US" b="1" dirty="0" smtClean="0"/>
                        <a:t>2014-2020</a:t>
                      </a:r>
                      <a:endParaRPr lang="en-US" b="1" dirty="0"/>
                    </a:p>
                  </a:txBody>
                  <a:tcPr anchor="ctr"/>
                </a:tc>
                <a:tc gridSpan="4"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50 </a:t>
                      </a:r>
                      <a:r>
                        <a:rPr lang="en-US" dirty="0" err="1" smtClean="0"/>
                        <a:t>mrd</a:t>
                      </a:r>
                      <a:r>
                        <a:rPr lang="en-US" dirty="0" smtClean="0"/>
                        <a:t> EUR </a:t>
                      </a:r>
                      <a:r>
                        <a:rPr lang="en-US" dirty="0" err="1" smtClean="0"/>
                        <a:t>összesen</a:t>
                      </a:r>
                      <a:endParaRPr lang="en-US" dirty="0"/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</a:tr>
              <a:tr h="370840">
                <a:tc v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en-US" dirty="0" err="1" smtClean="0"/>
                        <a:t>Energia</a:t>
                      </a:r>
                      <a:r>
                        <a:rPr lang="en-US" dirty="0" smtClean="0"/>
                        <a:t> </a:t>
                      </a:r>
                      <a:r>
                        <a:rPr lang="en-US" dirty="0" err="1" smtClean="0"/>
                        <a:t>infrastruktúra</a:t>
                      </a:r>
                      <a:endParaRPr lang="en-US" dirty="0" smtClean="0"/>
                    </a:p>
                    <a:p>
                      <a:pPr algn="ctr"/>
                      <a:r>
                        <a:rPr lang="en-US" dirty="0" smtClean="0"/>
                        <a:t>9,1 </a:t>
                      </a:r>
                      <a:r>
                        <a:rPr lang="en-US" dirty="0" err="1" smtClean="0"/>
                        <a:t>mrd</a:t>
                      </a:r>
                      <a:r>
                        <a:rPr lang="en-US" dirty="0" smtClean="0"/>
                        <a:t> EUR</a:t>
                      </a:r>
                      <a:endParaRPr lang="en-US" dirty="0"/>
                    </a:p>
                  </a:txBody>
                  <a:tcPr anchor="ctr"/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en-US" dirty="0" err="1" smtClean="0"/>
                        <a:t>Széllessávú</a:t>
                      </a:r>
                      <a:r>
                        <a:rPr lang="en-US" dirty="0" smtClean="0"/>
                        <a:t> </a:t>
                      </a:r>
                      <a:r>
                        <a:rPr lang="en-US" dirty="0" err="1" smtClean="0"/>
                        <a:t>és</a:t>
                      </a:r>
                      <a:r>
                        <a:rPr lang="en-US" dirty="0" smtClean="0"/>
                        <a:t> </a:t>
                      </a:r>
                      <a:r>
                        <a:rPr lang="en-US" dirty="0" err="1" smtClean="0"/>
                        <a:t>digitális</a:t>
                      </a:r>
                      <a:r>
                        <a:rPr lang="en-US" dirty="0" smtClean="0"/>
                        <a:t> </a:t>
                      </a:r>
                      <a:r>
                        <a:rPr lang="en-US" dirty="0" err="1" smtClean="0"/>
                        <a:t>szolgáltatások</a:t>
                      </a:r>
                      <a:endParaRPr lang="en-US" dirty="0" smtClean="0"/>
                    </a:p>
                    <a:p>
                      <a:pPr algn="ctr"/>
                      <a:r>
                        <a:rPr lang="en-US" dirty="0" smtClean="0"/>
                        <a:t>9,2 </a:t>
                      </a:r>
                      <a:r>
                        <a:rPr lang="en-US" dirty="0" err="1" smtClean="0"/>
                        <a:t>mrd</a:t>
                      </a:r>
                      <a:r>
                        <a:rPr lang="en-US" dirty="0" smtClean="0"/>
                        <a:t> EUR</a:t>
                      </a:r>
                      <a:endParaRPr lang="en-US" dirty="0"/>
                    </a:p>
                  </a:txBody>
                  <a:tcPr anchor="ctr"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en-US" dirty="0" err="1" smtClean="0"/>
                        <a:t>Közlekedési</a:t>
                      </a:r>
                      <a:r>
                        <a:rPr lang="en-US" dirty="0" smtClean="0"/>
                        <a:t> </a:t>
                      </a:r>
                      <a:r>
                        <a:rPr lang="en-US" dirty="0" err="1" smtClean="0"/>
                        <a:t>infrastruktúra</a:t>
                      </a:r>
                      <a:endParaRPr lang="en-US" dirty="0" smtClean="0"/>
                    </a:p>
                    <a:p>
                      <a:pPr algn="ctr"/>
                      <a:r>
                        <a:rPr lang="en-US" dirty="0" smtClean="0"/>
                        <a:t>31,7 </a:t>
                      </a:r>
                      <a:r>
                        <a:rPr lang="en-US" dirty="0" err="1" smtClean="0"/>
                        <a:t>mrd</a:t>
                      </a:r>
                      <a:r>
                        <a:rPr lang="en-US" dirty="0" smtClean="0"/>
                        <a:t> EUR</a:t>
                      </a:r>
                      <a:endParaRPr lang="en-US" dirty="0"/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</a:tr>
              <a:tr h="370840">
                <a:tc v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21,7 </a:t>
                      </a:r>
                      <a:r>
                        <a:rPr lang="en-US" dirty="0" err="1" smtClean="0"/>
                        <a:t>mrd</a:t>
                      </a:r>
                      <a:r>
                        <a:rPr lang="en-US" dirty="0" smtClean="0"/>
                        <a:t> EUR</a:t>
                      </a:r>
                      <a:endParaRPr 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10 </a:t>
                      </a:r>
                      <a:r>
                        <a:rPr lang="en-US" dirty="0" err="1" smtClean="0"/>
                        <a:t>mrd</a:t>
                      </a:r>
                      <a:r>
                        <a:rPr lang="en-US" dirty="0" smtClean="0"/>
                        <a:t> EUR </a:t>
                      </a:r>
                      <a:r>
                        <a:rPr lang="en-US" dirty="0" err="1" smtClean="0"/>
                        <a:t>elkülönítve</a:t>
                      </a:r>
                      <a:r>
                        <a:rPr lang="en-US" dirty="0" smtClean="0"/>
                        <a:t> a </a:t>
                      </a:r>
                      <a:r>
                        <a:rPr lang="en-US" dirty="0" err="1" smtClean="0"/>
                        <a:t>Kohéziós</a:t>
                      </a:r>
                      <a:r>
                        <a:rPr lang="en-US" baseline="0" dirty="0" smtClean="0"/>
                        <a:t> </a:t>
                      </a:r>
                      <a:r>
                        <a:rPr lang="en-US" baseline="0" dirty="0" err="1" smtClean="0"/>
                        <a:t>Alapból</a:t>
                      </a:r>
                      <a:endParaRPr lang="en-US" dirty="0"/>
                    </a:p>
                  </a:txBody>
                  <a:tcPr anchor="ctr"/>
                </a:tc>
              </a:tr>
              <a:tr h="370840">
                <a:tc gridSpan="5">
                  <a:txBody>
                    <a:bodyPr/>
                    <a:lstStyle/>
                    <a:p>
                      <a:pPr algn="l"/>
                      <a:r>
                        <a:rPr lang="en-US" b="0" i="1" dirty="0" smtClean="0"/>
                        <a:t>*</a:t>
                      </a:r>
                      <a:r>
                        <a:rPr lang="en-US" b="0" i="1" dirty="0" err="1" smtClean="0"/>
                        <a:t>javasolt</a:t>
                      </a:r>
                      <a:r>
                        <a:rPr lang="en-US" b="0" i="1" dirty="0" smtClean="0"/>
                        <a:t> </a:t>
                      </a:r>
                      <a:r>
                        <a:rPr lang="en-US" b="0" i="1" dirty="0" err="1" smtClean="0"/>
                        <a:t>összegek</a:t>
                      </a:r>
                      <a:r>
                        <a:rPr lang="en-US" b="0" i="1" dirty="0" smtClean="0"/>
                        <a:t> (</a:t>
                      </a:r>
                      <a:r>
                        <a:rPr lang="en-US" b="0" i="1" dirty="0" err="1" smtClean="0"/>
                        <a:t>Európai</a:t>
                      </a:r>
                      <a:r>
                        <a:rPr lang="en-US" b="0" i="1" dirty="0" smtClean="0"/>
                        <a:t> </a:t>
                      </a:r>
                      <a:r>
                        <a:rPr lang="en-US" b="0" i="1" dirty="0" err="1" smtClean="0"/>
                        <a:t>Bizottság</a:t>
                      </a:r>
                      <a:r>
                        <a:rPr lang="en-US" b="0" i="1" dirty="0" smtClean="0"/>
                        <a:t>)</a:t>
                      </a:r>
                      <a:endParaRPr lang="en-US" b="0" i="1" dirty="0"/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 anchor="ctr"/>
                </a:tc>
              </a:tr>
            </a:tbl>
          </a:graphicData>
        </a:graphic>
      </p:graphicFrame>
      <p:pic>
        <p:nvPicPr>
          <p:cNvPr id="27672" name="Picture 6" descr="connectingeu.jpg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62000" y="414338"/>
            <a:ext cx="1503363" cy="14112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2000" y="3001963"/>
            <a:ext cx="7543800" cy="465137"/>
          </a:xfrm>
          <a:solidFill>
            <a:schemeClr val="bg1"/>
          </a:solidFill>
        </p:spPr>
        <p:txBody>
          <a:bodyPr rtlCol="0">
            <a:normAutofit fontScale="92500"/>
          </a:bodyPr>
          <a:lstStyle/>
          <a:p>
            <a:pPr marL="0" indent="0" algn="ctr" fontAlgn="auto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en-US" sz="2300" b="1" dirty="0" smtClean="0"/>
              <a:t>A </a:t>
            </a:r>
            <a:r>
              <a:rPr lang="en-US" sz="2300" b="1" dirty="0" err="1" smtClean="0"/>
              <a:t>növekedés</a:t>
            </a:r>
            <a:r>
              <a:rPr lang="en-US" sz="2300" b="1" dirty="0" smtClean="0"/>
              <a:t>, </a:t>
            </a:r>
            <a:r>
              <a:rPr lang="en-US" sz="2300" b="1" dirty="0" err="1" smtClean="0"/>
              <a:t>munkahelyek</a:t>
            </a:r>
            <a:r>
              <a:rPr lang="en-US" sz="2300" b="1" dirty="0" smtClean="0"/>
              <a:t> </a:t>
            </a:r>
            <a:r>
              <a:rPr lang="en-US" sz="2300" b="1" dirty="0" err="1" smtClean="0"/>
              <a:t>és</a:t>
            </a:r>
            <a:r>
              <a:rPr lang="en-US" sz="2300" b="1" dirty="0" smtClean="0"/>
              <a:t> </a:t>
            </a:r>
            <a:r>
              <a:rPr lang="en-US" sz="2300" b="1" dirty="0" err="1" smtClean="0"/>
              <a:t>versenyképesség</a:t>
            </a:r>
            <a:r>
              <a:rPr lang="en-US" sz="2300" b="1" dirty="0" smtClean="0"/>
              <a:t> </a:t>
            </a:r>
            <a:r>
              <a:rPr lang="en-US" sz="2300" b="1" dirty="0" err="1" smtClean="0"/>
              <a:t>támogatására</a:t>
            </a:r>
            <a:endParaRPr lang="en-US" sz="2300" b="1" dirty="0" smtClean="0"/>
          </a:p>
        </p:txBody>
      </p:sp>
      <p:sp>
        <p:nvSpPr>
          <p:cNvPr id="27674" name="Title 1"/>
          <p:cNvSpPr>
            <a:spLocks noGrp="1"/>
          </p:cNvSpPr>
          <p:nvPr>
            <p:ph type="title"/>
          </p:nvPr>
        </p:nvSpPr>
        <p:spPr>
          <a:xfrm>
            <a:off x="0" y="4572000"/>
            <a:ext cx="9144000" cy="1600200"/>
          </a:xfrm>
        </p:spPr>
        <p:txBody>
          <a:bodyPr/>
          <a:lstStyle/>
          <a:p>
            <a:pPr algn="ctr"/>
            <a:r>
              <a:rPr lang="en-US" smtClean="0"/>
              <a:t>Európai Összekapcsolási Eszköz</a:t>
            </a:r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7" name="Title 1"/>
          <p:cNvSpPr>
            <a:spLocks noGrp="1"/>
          </p:cNvSpPr>
          <p:nvPr>
            <p:ph type="title"/>
          </p:nvPr>
        </p:nvSpPr>
        <p:spPr>
          <a:xfrm>
            <a:off x="0" y="4572000"/>
            <a:ext cx="9144000" cy="1600200"/>
          </a:xfrm>
        </p:spPr>
        <p:txBody>
          <a:bodyPr/>
          <a:lstStyle/>
          <a:p>
            <a:pPr algn="ctr"/>
            <a:r>
              <a:rPr lang="en-US" smtClean="0"/>
              <a:t>Energiahatékonyság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2000" y="496888"/>
            <a:ext cx="7596188" cy="4702175"/>
          </a:xfrm>
        </p:spPr>
        <p:txBody>
          <a:bodyPr rtlCol="0">
            <a:normAutofit fontScale="77500" lnSpcReduction="20000"/>
          </a:bodyPr>
          <a:lstStyle/>
          <a:p>
            <a:pPr marL="0" indent="0" fontAlgn="auto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en-US" b="1" dirty="0" err="1" smtClean="0"/>
              <a:t>Energiahatékonysági</a:t>
            </a:r>
            <a:r>
              <a:rPr lang="en-US" b="1" dirty="0" smtClean="0"/>
              <a:t> </a:t>
            </a:r>
            <a:r>
              <a:rPr lang="en-US" b="1" dirty="0" err="1" smtClean="0"/>
              <a:t>irányelv</a:t>
            </a:r>
            <a:r>
              <a:rPr lang="en-US" b="1" dirty="0" smtClean="0"/>
              <a:t>:</a:t>
            </a:r>
          </a:p>
          <a:p>
            <a:pPr marL="274320" indent="-274320"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dirty="0" err="1" smtClean="0"/>
              <a:t>Energiaszolgáltatóknak</a:t>
            </a:r>
            <a:r>
              <a:rPr lang="en-US" dirty="0" smtClean="0"/>
              <a:t> </a:t>
            </a:r>
            <a:r>
              <a:rPr lang="en-US" dirty="0" err="1" smtClean="0"/>
              <a:t>kötelező</a:t>
            </a:r>
            <a:r>
              <a:rPr lang="en-US" dirty="0" smtClean="0"/>
              <a:t> </a:t>
            </a:r>
            <a:r>
              <a:rPr lang="en-US" b="1" i="1" dirty="0" err="1" smtClean="0"/>
              <a:t>évente</a:t>
            </a:r>
            <a:r>
              <a:rPr lang="en-US" b="1" i="1" dirty="0" smtClean="0"/>
              <a:t> 1,5%-al </a:t>
            </a:r>
            <a:r>
              <a:rPr lang="en-US" b="1" i="1" dirty="0" err="1" smtClean="0"/>
              <a:t>csökkenteni</a:t>
            </a:r>
            <a:r>
              <a:rPr lang="en-US" b="1" i="1" dirty="0" smtClean="0"/>
              <a:t> </a:t>
            </a:r>
            <a:r>
              <a:rPr lang="en-US" dirty="0" err="1" smtClean="0"/>
              <a:t>értékesítésüket</a:t>
            </a:r>
            <a:endParaRPr lang="en-US" dirty="0" smtClean="0"/>
          </a:p>
          <a:p>
            <a:pPr marL="274320" indent="-274320"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dirty="0" err="1" smtClean="0"/>
              <a:t>Állami</a:t>
            </a:r>
            <a:r>
              <a:rPr lang="en-US" dirty="0" smtClean="0"/>
              <a:t> </a:t>
            </a:r>
            <a:r>
              <a:rPr lang="en-US" dirty="0" err="1" smtClean="0"/>
              <a:t>szférát</a:t>
            </a:r>
            <a:r>
              <a:rPr lang="en-US" dirty="0" smtClean="0"/>
              <a:t> </a:t>
            </a:r>
            <a:r>
              <a:rPr lang="en-US" dirty="0" err="1" smtClean="0"/>
              <a:t>az</a:t>
            </a:r>
            <a:r>
              <a:rPr lang="en-US" dirty="0" smtClean="0"/>
              <a:t> </a:t>
            </a:r>
            <a:r>
              <a:rPr lang="en-US" dirty="0" err="1" smtClean="0"/>
              <a:t>energiahatékony</a:t>
            </a:r>
            <a:r>
              <a:rPr lang="en-US" dirty="0" smtClean="0"/>
              <a:t> </a:t>
            </a:r>
            <a:r>
              <a:rPr lang="en-US" dirty="0" err="1" smtClean="0"/>
              <a:t>termékek</a:t>
            </a:r>
            <a:r>
              <a:rPr lang="en-US" dirty="0" smtClean="0"/>
              <a:t> </a:t>
            </a:r>
            <a:r>
              <a:rPr lang="en-US" dirty="0" err="1" smtClean="0"/>
              <a:t>irányába</a:t>
            </a:r>
            <a:r>
              <a:rPr lang="en-US" dirty="0" smtClean="0"/>
              <a:t> </a:t>
            </a:r>
            <a:r>
              <a:rPr lang="en-US" dirty="0" err="1" smtClean="0"/>
              <a:t>tereli</a:t>
            </a:r>
            <a:r>
              <a:rPr lang="en-US" dirty="0" smtClean="0"/>
              <a:t>, </a:t>
            </a:r>
            <a:r>
              <a:rPr lang="en-US" dirty="0" err="1" smtClean="0"/>
              <a:t>valamint</a:t>
            </a:r>
            <a:r>
              <a:rPr lang="en-US" dirty="0" smtClean="0"/>
              <a:t> </a:t>
            </a:r>
            <a:r>
              <a:rPr lang="en-US" dirty="0" err="1" smtClean="0"/>
              <a:t>előír</a:t>
            </a:r>
            <a:r>
              <a:rPr lang="en-US" dirty="0" smtClean="0"/>
              <a:t> </a:t>
            </a:r>
            <a:r>
              <a:rPr lang="en-US" b="1" i="1" dirty="0" err="1" smtClean="0"/>
              <a:t>kötelező</a:t>
            </a:r>
            <a:r>
              <a:rPr lang="en-US" b="1" i="1" dirty="0" smtClean="0"/>
              <a:t> </a:t>
            </a:r>
            <a:r>
              <a:rPr lang="en-US" b="1" i="1" dirty="0" err="1" smtClean="0"/>
              <a:t>éves</a:t>
            </a:r>
            <a:r>
              <a:rPr lang="en-US" b="1" i="1" dirty="0" smtClean="0"/>
              <a:t> </a:t>
            </a:r>
            <a:r>
              <a:rPr lang="en-US" b="1" i="1" dirty="0" err="1" smtClean="0"/>
              <a:t>felújítást</a:t>
            </a:r>
            <a:r>
              <a:rPr lang="en-US" b="1" i="1" dirty="0" smtClean="0"/>
              <a:t> </a:t>
            </a:r>
            <a:r>
              <a:rPr lang="en-US" b="1" i="1" dirty="0" err="1" smtClean="0"/>
              <a:t>az</a:t>
            </a:r>
            <a:r>
              <a:rPr lang="en-US" b="1" i="1" dirty="0" smtClean="0"/>
              <a:t> </a:t>
            </a:r>
            <a:r>
              <a:rPr lang="en-US" b="1" i="1" dirty="0" err="1" smtClean="0"/>
              <a:t>alapterület</a:t>
            </a:r>
            <a:r>
              <a:rPr lang="en-US" b="1" i="1" dirty="0" smtClean="0"/>
              <a:t> 3%-</a:t>
            </a:r>
            <a:r>
              <a:rPr lang="en-US" b="1" i="1" dirty="0" err="1" smtClean="0"/>
              <a:t>ában</a:t>
            </a:r>
            <a:endParaRPr lang="en-US" b="1" i="1" dirty="0" smtClean="0"/>
          </a:p>
          <a:p>
            <a:pPr marL="274320" indent="-274320"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dirty="0" err="1" smtClean="0"/>
              <a:t>Fogyasztói</a:t>
            </a:r>
            <a:r>
              <a:rPr lang="en-US" dirty="0" smtClean="0"/>
              <a:t> </a:t>
            </a:r>
            <a:r>
              <a:rPr lang="en-US" dirty="0" err="1" smtClean="0"/>
              <a:t>számlákon</a:t>
            </a:r>
            <a:r>
              <a:rPr lang="en-US" dirty="0" smtClean="0"/>
              <a:t> </a:t>
            </a:r>
            <a:r>
              <a:rPr lang="en-US" b="1" i="1" dirty="0" err="1" smtClean="0"/>
              <a:t>kötelező</a:t>
            </a:r>
            <a:r>
              <a:rPr lang="en-US" b="1" i="1" dirty="0" smtClean="0"/>
              <a:t> </a:t>
            </a:r>
            <a:r>
              <a:rPr lang="en-US" b="1" i="1" dirty="0" err="1" smtClean="0"/>
              <a:t>az</a:t>
            </a:r>
            <a:r>
              <a:rPr lang="en-US" b="1" i="1" dirty="0" smtClean="0"/>
              <a:t> </a:t>
            </a:r>
            <a:r>
              <a:rPr lang="en-US" b="1" i="1" dirty="0" err="1" smtClean="0"/>
              <a:t>aktuális</a:t>
            </a:r>
            <a:r>
              <a:rPr lang="en-US" b="1" i="1" dirty="0" smtClean="0"/>
              <a:t> </a:t>
            </a:r>
            <a:r>
              <a:rPr lang="en-US" b="1" i="1" dirty="0" err="1" smtClean="0"/>
              <a:t>fogyasztást</a:t>
            </a:r>
            <a:r>
              <a:rPr lang="en-US" b="1" i="1" dirty="0" smtClean="0"/>
              <a:t> </a:t>
            </a:r>
            <a:r>
              <a:rPr lang="en-US" b="1" i="1" dirty="0" err="1" smtClean="0"/>
              <a:t>jelezni</a:t>
            </a:r>
            <a:r>
              <a:rPr lang="en-US" dirty="0" smtClean="0"/>
              <a:t>, </a:t>
            </a:r>
            <a:r>
              <a:rPr lang="en-US" dirty="0" err="1" smtClean="0"/>
              <a:t>amely</a:t>
            </a:r>
            <a:r>
              <a:rPr lang="en-US" dirty="0" smtClean="0"/>
              <a:t> </a:t>
            </a:r>
            <a:r>
              <a:rPr lang="en-US" dirty="0" err="1" smtClean="0"/>
              <a:t>mérése</a:t>
            </a:r>
            <a:r>
              <a:rPr lang="en-US" dirty="0" smtClean="0"/>
              <a:t> </a:t>
            </a:r>
            <a:r>
              <a:rPr lang="en-US" dirty="0" err="1" smtClean="0"/>
              <a:t>energia</a:t>
            </a:r>
            <a:r>
              <a:rPr lang="en-US" dirty="0" smtClean="0"/>
              <a:t> </a:t>
            </a:r>
            <a:r>
              <a:rPr lang="en-US" dirty="0" err="1" smtClean="0"/>
              <a:t>fogyasztás</a:t>
            </a:r>
            <a:r>
              <a:rPr lang="en-US" dirty="0" smtClean="0"/>
              <a:t> </a:t>
            </a:r>
            <a:r>
              <a:rPr lang="en-US" dirty="0" err="1" smtClean="0"/>
              <a:t>csökkentésére</a:t>
            </a:r>
            <a:r>
              <a:rPr lang="en-US" dirty="0" smtClean="0"/>
              <a:t> </a:t>
            </a:r>
            <a:r>
              <a:rPr lang="en-US" dirty="0" err="1" smtClean="0"/>
              <a:t>sarkall</a:t>
            </a:r>
            <a:r>
              <a:rPr lang="en-US" dirty="0" smtClean="0"/>
              <a:t> </a:t>
            </a:r>
            <a:r>
              <a:rPr lang="en-US" dirty="0" err="1" smtClean="0"/>
              <a:t>majd</a:t>
            </a:r>
            <a:endParaRPr lang="en-US" dirty="0" smtClean="0"/>
          </a:p>
          <a:p>
            <a:pPr marL="274320" indent="-274320"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dirty="0" err="1" smtClean="0"/>
              <a:t>Ipar</a:t>
            </a:r>
            <a:r>
              <a:rPr lang="en-US" dirty="0" smtClean="0"/>
              <a:t>: KKV-</a:t>
            </a:r>
            <a:r>
              <a:rPr lang="en-US" dirty="0" err="1" smtClean="0"/>
              <a:t>kat</a:t>
            </a:r>
            <a:r>
              <a:rPr lang="en-US" dirty="0" smtClean="0"/>
              <a:t> </a:t>
            </a:r>
            <a:r>
              <a:rPr lang="en-US" b="1" i="1" dirty="0" err="1" smtClean="0"/>
              <a:t>energiahatékonysági</a:t>
            </a:r>
            <a:r>
              <a:rPr lang="en-US" b="1" i="1" dirty="0" smtClean="0"/>
              <a:t> </a:t>
            </a:r>
            <a:r>
              <a:rPr lang="en-US" b="1" i="1" dirty="0" err="1" smtClean="0"/>
              <a:t>ellenőrzéseknek</a:t>
            </a:r>
            <a:r>
              <a:rPr lang="en-US" b="1" i="1" dirty="0" smtClean="0"/>
              <a:t> </a:t>
            </a:r>
            <a:r>
              <a:rPr lang="en-US" b="1" i="1" dirty="0" err="1" smtClean="0"/>
              <a:t>veti</a:t>
            </a:r>
            <a:r>
              <a:rPr lang="en-US" b="1" i="1" dirty="0" smtClean="0"/>
              <a:t> </a:t>
            </a:r>
            <a:r>
              <a:rPr lang="en-US" b="1" i="1" dirty="0" err="1" smtClean="0"/>
              <a:t>alá</a:t>
            </a:r>
            <a:endParaRPr lang="en-US" b="1" i="1" dirty="0" smtClean="0"/>
          </a:p>
          <a:p>
            <a:pPr marL="274320" indent="-274320"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dirty="0" err="1" smtClean="0"/>
              <a:t>Energiatermelés</a:t>
            </a:r>
            <a:r>
              <a:rPr lang="en-US" dirty="0" smtClean="0"/>
              <a:t>: </a:t>
            </a:r>
            <a:r>
              <a:rPr lang="en-US" dirty="0" err="1" smtClean="0"/>
              <a:t>új</a:t>
            </a:r>
            <a:r>
              <a:rPr lang="en-US" dirty="0" smtClean="0"/>
              <a:t> </a:t>
            </a:r>
            <a:r>
              <a:rPr lang="en-US" dirty="0" err="1" smtClean="0"/>
              <a:t>kapacitások</a:t>
            </a:r>
            <a:r>
              <a:rPr lang="en-US" dirty="0" smtClean="0"/>
              <a:t> </a:t>
            </a:r>
            <a:r>
              <a:rPr lang="en-US" dirty="0" err="1" smtClean="0"/>
              <a:t>hatékonyságának</a:t>
            </a:r>
            <a:r>
              <a:rPr lang="en-US" dirty="0" smtClean="0"/>
              <a:t> </a:t>
            </a:r>
            <a:r>
              <a:rPr lang="en-US" dirty="0" err="1" smtClean="0"/>
              <a:t>monitorozása</a:t>
            </a:r>
            <a:r>
              <a:rPr lang="en-US" dirty="0" smtClean="0"/>
              <a:t>, </a:t>
            </a:r>
            <a:r>
              <a:rPr lang="en-US" dirty="0" err="1" smtClean="0"/>
              <a:t>nemzeti</a:t>
            </a:r>
            <a:r>
              <a:rPr lang="en-US" dirty="0" smtClean="0"/>
              <a:t> </a:t>
            </a:r>
            <a:r>
              <a:rPr lang="en-US" dirty="0" err="1" smtClean="0"/>
              <a:t>fűtési</a:t>
            </a:r>
            <a:r>
              <a:rPr lang="en-US" dirty="0" smtClean="0"/>
              <a:t> </a:t>
            </a:r>
            <a:r>
              <a:rPr lang="en-US" dirty="0" err="1" smtClean="0"/>
              <a:t>és</a:t>
            </a:r>
            <a:r>
              <a:rPr lang="en-US" dirty="0" smtClean="0"/>
              <a:t> </a:t>
            </a:r>
            <a:r>
              <a:rPr lang="en-US" dirty="0" err="1" smtClean="0"/>
              <a:t>hűtési</a:t>
            </a:r>
            <a:r>
              <a:rPr lang="en-US" dirty="0" smtClean="0"/>
              <a:t> </a:t>
            </a:r>
            <a:r>
              <a:rPr lang="en-US" dirty="0" err="1" smtClean="0"/>
              <a:t>tervek</a:t>
            </a:r>
            <a:r>
              <a:rPr lang="en-US" dirty="0" smtClean="0"/>
              <a:t> </a:t>
            </a:r>
            <a:r>
              <a:rPr lang="en-US" dirty="0" err="1" smtClean="0"/>
              <a:t>elkészítése</a:t>
            </a:r>
            <a:r>
              <a:rPr lang="en-US" dirty="0" smtClean="0"/>
              <a:t>, a </a:t>
            </a:r>
            <a:r>
              <a:rPr lang="en-US" dirty="0" err="1" smtClean="0"/>
              <a:t>hulladékhő</a:t>
            </a:r>
            <a:r>
              <a:rPr lang="en-US" dirty="0" smtClean="0"/>
              <a:t> </a:t>
            </a:r>
            <a:r>
              <a:rPr lang="en-US" dirty="0" err="1" smtClean="0"/>
              <a:t>újrahasznosítása</a:t>
            </a:r>
            <a:endParaRPr lang="en-US" dirty="0" smtClean="0"/>
          </a:p>
          <a:p>
            <a:pPr marL="0" indent="0" fontAlgn="auto">
              <a:spcAft>
                <a:spcPts val="0"/>
              </a:spcAft>
              <a:buFont typeface="Arial" pitchFamily="34" charset="0"/>
              <a:buNone/>
              <a:defRPr/>
            </a:pPr>
            <a:endParaRPr lang="en-US" dirty="0"/>
          </a:p>
          <a:p>
            <a:pPr marL="0" indent="0" fontAlgn="auto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en-US" b="1" dirty="0" smtClean="0"/>
              <a:t>2020-ra </a:t>
            </a:r>
            <a:r>
              <a:rPr lang="en-US" b="1" dirty="0" err="1" smtClean="0"/>
              <a:t>az</a:t>
            </a:r>
            <a:r>
              <a:rPr lang="en-US" b="1" dirty="0" smtClean="0"/>
              <a:t> EU 20%-</a:t>
            </a:r>
            <a:r>
              <a:rPr lang="en-US" b="1" dirty="0" err="1" smtClean="0"/>
              <a:t>kal</a:t>
            </a:r>
            <a:r>
              <a:rPr lang="en-US" b="1" dirty="0" smtClean="0"/>
              <a:t> </a:t>
            </a:r>
            <a:r>
              <a:rPr lang="en-US" b="1" dirty="0" err="1" smtClean="0"/>
              <a:t>csökkentené</a:t>
            </a:r>
            <a:r>
              <a:rPr lang="en-US" b="1" dirty="0" smtClean="0"/>
              <a:t> </a:t>
            </a:r>
            <a:r>
              <a:rPr lang="en-US" b="1" dirty="0" err="1" smtClean="0"/>
              <a:t>energiafogyasztását</a:t>
            </a:r>
            <a:endParaRPr lang="en-US" b="1" dirty="0" smtClean="0"/>
          </a:p>
          <a:p>
            <a:pPr marL="0" indent="0" fontAlgn="auto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en-US" i="1" dirty="0" smtClean="0"/>
              <a:t>(- 368 </a:t>
            </a:r>
            <a:r>
              <a:rPr lang="en-US" i="1" dirty="0" err="1" smtClean="0"/>
              <a:t>Mtoe</a:t>
            </a:r>
            <a:r>
              <a:rPr lang="en-US" i="1" dirty="0" smtClean="0"/>
              <a:t>, </a:t>
            </a:r>
            <a:r>
              <a:rPr lang="en-US" i="1" dirty="0" err="1" smtClean="0"/>
              <a:t>jelenlegi</a:t>
            </a:r>
            <a:r>
              <a:rPr lang="en-US" i="1" dirty="0" smtClean="0"/>
              <a:t> </a:t>
            </a:r>
            <a:r>
              <a:rPr lang="en-US" i="1" dirty="0" err="1" smtClean="0"/>
              <a:t>intézkedések</a:t>
            </a:r>
            <a:r>
              <a:rPr lang="en-US" i="1" dirty="0" smtClean="0"/>
              <a:t> </a:t>
            </a:r>
            <a:r>
              <a:rPr lang="en-US" i="1" dirty="0" err="1" smtClean="0"/>
              <a:t>alapján</a:t>
            </a:r>
            <a:r>
              <a:rPr lang="en-US" i="1" dirty="0" smtClean="0"/>
              <a:t> </a:t>
            </a:r>
            <a:r>
              <a:rPr lang="en-US" i="1" dirty="0" err="1" smtClean="0"/>
              <a:t>csak</a:t>
            </a:r>
            <a:r>
              <a:rPr lang="en-US" i="1" dirty="0" smtClean="0"/>
              <a:t> 9%-</a:t>
            </a:r>
            <a:r>
              <a:rPr lang="en-US" i="1" dirty="0" err="1" smtClean="0"/>
              <a:t>kal</a:t>
            </a:r>
            <a:r>
              <a:rPr lang="en-US" i="1" dirty="0" smtClean="0"/>
              <a:t> </a:t>
            </a:r>
            <a:r>
              <a:rPr lang="en-US" i="1" dirty="0" err="1" smtClean="0"/>
              <a:t>fogja</a:t>
            </a:r>
            <a:r>
              <a:rPr lang="en-US" i="1" dirty="0" smtClean="0"/>
              <a:t> </a:t>
            </a:r>
            <a:r>
              <a:rPr lang="en-US" i="1" dirty="0" err="1" smtClean="0"/>
              <a:t>tudni</a:t>
            </a:r>
            <a:r>
              <a:rPr lang="en-US" i="1" dirty="0" smtClean="0"/>
              <a:t>)</a:t>
            </a:r>
          </a:p>
          <a:p>
            <a:pPr marL="0" indent="0" fontAlgn="auto">
              <a:spcAft>
                <a:spcPts val="0"/>
              </a:spcAft>
              <a:buFont typeface="Arial" pitchFamily="34" charset="0"/>
              <a:buNone/>
              <a:defRPr/>
            </a:pPr>
            <a:endParaRPr lang="en-US" dirty="0"/>
          </a:p>
          <a:p>
            <a:pPr marL="0" indent="0" fontAlgn="auto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en-US" dirty="0" err="1"/>
              <a:t>Természeti</a:t>
            </a:r>
            <a:r>
              <a:rPr lang="en-US" dirty="0"/>
              <a:t> </a:t>
            </a:r>
            <a:r>
              <a:rPr lang="en-US" dirty="0" err="1"/>
              <a:t>erőforrás</a:t>
            </a:r>
            <a:r>
              <a:rPr lang="en-US" dirty="0"/>
              <a:t>, </a:t>
            </a:r>
            <a:r>
              <a:rPr lang="en-US" dirty="0" err="1"/>
              <a:t>humán</a:t>
            </a:r>
            <a:r>
              <a:rPr lang="en-US" dirty="0"/>
              <a:t> </a:t>
            </a:r>
            <a:r>
              <a:rPr lang="en-US" dirty="0" err="1"/>
              <a:t>erőforrás</a:t>
            </a:r>
            <a:r>
              <a:rPr lang="en-US" dirty="0"/>
              <a:t>, </a:t>
            </a:r>
            <a:r>
              <a:rPr lang="en-US" dirty="0" err="1"/>
              <a:t>pénz</a:t>
            </a:r>
            <a:r>
              <a:rPr lang="en-US" dirty="0"/>
              <a:t> </a:t>
            </a:r>
            <a:r>
              <a:rPr lang="en-US" dirty="0" err="1"/>
              <a:t>és</a:t>
            </a:r>
            <a:r>
              <a:rPr lang="en-US" dirty="0"/>
              <a:t> </a:t>
            </a:r>
            <a:r>
              <a:rPr lang="en-US" dirty="0" err="1"/>
              <a:t>idő</a:t>
            </a:r>
            <a:r>
              <a:rPr lang="en-US" dirty="0" smtClean="0"/>
              <a:t>!</a:t>
            </a:r>
            <a:endParaRPr lang="en-US" dirty="0"/>
          </a:p>
          <a:p>
            <a:pPr marL="0" indent="0" fontAlgn="auto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en-US" i="1" dirty="0"/>
              <a:t>,,</a:t>
            </a:r>
            <a:r>
              <a:rPr lang="en-US" i="1" dirty="0" err="1"/>
              <a:t>Csökkenteni</a:t>
            </a:r>
            <a:r>
              <a:rPr lang="en-US" i="1" dirty="0"/>
              <a:t>, </a:t>
            </a:r>
            <a:r>
              <a:rPr lang="en-US" i="1" dirty="0" err="1"/>
              <a:t>felhasználni</a:t>
            </a:r>
            <a:r>
              <a:rPr lang="en-US" i="1" dirty="0"/>
              <a:t>, </a:t>
            </a:r>
            <a:r>
              <a:rPr lang="en-US" i="1" dirty="0" err="1"/>
              <a:t>helyettesíteni</a:t>
            </a:r>
            <a:r>
              <a:rPr lang="en-US" i="1" dirty="0"/>
              <a:t> </a:t>
            </a:r>
            <a:r>
              <a:rPr lang="en-US" i="1" dirty="0" err="1"/>
              <a:t>és</a:t>
            </a:r>
            <a:r>
              <a:rPr lang="en-US" i="1" dirty="0"/>
              <a:t> </a:t>
            </a:r>
            <a:r>
              <a:rPr lang="en-US" i="1" dirty="0" err="1"/>
              <a:t>újrahasznosítani</a:t>
            </a:r>
            <a:r>
              <a:rPr lang="en-US" i="1" dirty="0"/>
              <a:t>”</a:t>
            </a:r>
          </a:p>
          <a:p>
            <a:pPr marL="0" indent="0" fontAlgn="auto">
              <a:spcAft>
                <a:spcPts val="0"/>
              </a:spcAft>
              <a:buFont typeface="Arial" pitchFamily="34" charset="0"/>
              <a:buNone/>
              <a:defRPr/>
            </a:pPr>
            <a:endParaRPr lang="en-US" dirty="0" smtClean="0"/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5" name="Title 1"/>
          <p:cNvSpPr>
            <a:spLocks noGrp="1"/>
          </p:cNvSpPr>
          <p:nvPr>
            <p:ph type="title"/>
          </p:nvPr>
        </p:nvSpPr>
        <p:spPr>
          <a:xfrm>
            <a:off x="0" y="4572000"/>
            <a:ext cx="9144000" cy="1600200"/>
          </a:xfrm>
        </p:spPr>
        <p:txBody>
          <a:bodyPr/>
          <a:lstStyle/>
          <a:p>
            <a:pPr algn="ctr"/>
            <a:r>
              <a:rPr lang="en-US" smtClean="0"/>
              <a:t>Egyéb kérdések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rtlCol="0">
            <a:normAutofit/>
          </a:bodyPr>
          <a:lstStyle/>
          <a:p>
            <a:pPr marL="274320" indent="-274320"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b="1" dirty="0" err="1" smtClean="0"/>
              <a:t>Stressztesztek</a:t>
            </a:r>
            <a:endParaRPr lang="en-US" b="1" dirty="0" smtClean="0"/>
          </a:p>
          <a:p>
            <a:pPr marL="0" indent="0" fontAlgn="auto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en-US" dirty="0" smtClean="0"/>
              <a:t>Fukushima </a:t>
            </a:r>
            <a:r>
              <a:rPr lang="en-US" dirty="0" err="1" smtClean="0"/>
              <a:t>után</a:t>
            </a:r>
            <a:r>
              <a:rPr lang="en-US" dirty="0" smtClean="0"/>
              <a:t> </a:t>
            </a:r>
            <a:r>
              <a:rPr lang="en-US" dirty="0" err="1" smtClean="0"/>
              <a:t>előírták</a:t>
            </a:r>
            <a:r>
              <a:rPr lang="en-US" dirty="0"/>
              <a:t> </a:t>
            </a:r>
            <a:r>
              <a:rPr lang="en-US" dirty="0" err="1"/>
              <a:t>az</a:t>
            </a:r>
            <a:r>
              <a:rPr lang="en-US" dirty="0"/>
              <a:t> EU-ban </a:t>
            </a:r>
            <a:r>
              <a:rPr lang="en-US" dirty="0" err="1"/>
              <a:t>található</a:t>
            </a:r>
            <a:r>
              <a:rPr lang="en-US" dirty="0"/>
              <a:t> </a:t>
            </a:r>
            <a:r>
              <a:rPr lang="en-US" b="1" i="1" dirty="0"/>
              <a:t>143 </a:t>
            </a:r>
            <a:r>
              <a:rPr lang="en-US" b="1" i="1" dirty="0" err="1"/>
              <a:t>atomerőmű</a:t>
            </a:r>
            <a:r>
              <a:rPr lang="en-US" b="1" i="1" dirty="0"/>
              <a:t> </a:t>
            </a:r>
            <a:r>
              <a:rPr lang="en-US" dirty="0" err="1" smtClean="0"/>
              <a:t>mindegyikének</a:t>
            </a:r>
            <a:r>
              <a:rPr lang="en-US" dirty="0" smtClean="0"/>
              <a:t> </a:t>
            </a:r>
            <a:r>
              <a:rPr lang="en-US" dirty="0" err="1" smtClean="0"/>
              <a:t>megvizsgálását</a:t>
            </a:r>
            <a:endParaRPr lang="en-US" dirty="0" smtClean="0"/>
          </a:p>
          <a:p>
            <a:pPr marL="0" indent="0" fontAlgn="auto">
              <a:spcAft>
                <a:spcPts val="0"/>
              </a:spcAft>
              <a:buFont typeface="Arial" pitchFamily="34" charset="0"/>
              <a:buNone/>
              <a:defRPr/>
            </a:pPr>
            <a:endParaRPr lang="en-US" dirty="0" smtClean="0"/>
          </a:p>
          <a:p>
            <a:pPr marL="274320" indent="-274320"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b="1" dirty="0" err="1" smtClean="0"/>
              <a:t>Atomhulladékszállítási</a:t>
            </a:r>
            <a:r>
              <a:rPr lang="en-US" b="1" dirty="0" smtClean="0"/>
              <a:t> </a:t>
            </a:r>
            <a:r>
              <a:rPr lang="en-US" b="1" dirty="0" err="1" smtClean="0"/>
              <a:t>irányelv</a:t>
            </a:r>
            <a:endParaRPr lang="en-US" b="1" dirty="0" smtClean="0"/>
          </a:p>
          <a:p>
            <a:pPr marL="0" indent="0" fontAlgn="auto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en-US" dirty="0" smtClean="0"/>
              <a:t>A </a:t>
            </a:r>
            <a:r>
              <a:rPr lang="en-US" dirty="0" err="1" smtClean="0"/>
              <a:t>tagállamok</a:t>
            </a:r>
            <a:r>
              <a:rPr lang="en-US" dirty="0" smtClean="0"/>
              <a:t> </a:t>
            </a:r>
            <a:r>
              <a:rPr lang="en-US" dirty="0" err="1" smtClean="0"/>
              <a:t>mikor</a:t>
            </a:r>
            <a:r>
              <a:rPr lang="en-US" dirty="0" smtClean="0"/>
              <a:t>, </a:t>
            </a:r>
            <a:r>
              <a:rPr lang="en-US" dirty="0" err="1" smtClean="0"/>
              <a:t>hol</a:t>
            </a:r>
            <a:r>
              <a:rPr lang="en-US" dirty="0" smtClean="0"/>
              <a:t> </a:t>
            </a:r>
            <a:r>
              <a:rPr lang="en-US" dirty="0" err="1" smtClean="0"/>
              <a:t>és</a:t>
            </a:r>
            <a:r>
              <a:rPr lang="en-US" dirty="0" smtClean="0"/>
              <a:t> </a:t>
            </a:r>
            <a:r>
              <a:rPr lang="en-US" dirty="0" err="1" smtClean="0"/>
              <a:t>miként</a:t>
            </a:r>
            <a:r>
              <a:rPr lang="en-US" dirty="0" smtClean="0"/>
              <a:t> </a:t>
            </a:r>
            <a:r>
              <a:rPr lang="en-US" dirty="0" err="1" smtClean="0"/>
              <a:t>építik</a:t>
            </a:r>
            <a:r>
              <a:rPr lang="en-US" dirty="0" smtClean="0"/>
              <a:t> meg </a:t>
            </a:r>
            <a:r>
              <a:rPr lang="en-US" dirty="0" err="1" smtClean="0"/>
              <a:t>és</a:t>
            </a:r>
            <a:r>
              <a:rPr lang="en-US" dirty="0" smtClean="0"/>
              <a:t> </a:t>
            </a:r>
            <a:r>
              <a:rPr lang="en-US" dirty="0" err="1" smtClean="0"/>
              <a:t>kezelik</a:t>
            </a:r>
            <a:r>
              <a:rPr lang="en-US" dirty="0" smtClean="0"/>
              <a:t> </a:t>
            </a:r>
            <a:r>
              <a:rPr lang="en-US" dirty="0" err="1" smtClean="0"/>
              <a:t>majd</a:t>
            </a:r>
            <a:r>
              <a:rPr lang="en-US" dirty="0" smtClean="0"/>
              <a:t> a </a:t>
            </a:r>
            <a:r>
              <a:rPr lang="en-US" dirty="0" err="1" smtClean="0"/>
              <a:t>végleges</a:t>
            </a:r>
            <a:r>
              <a:rPr lang="en-US" dirty="0" smtClean="0"/>
              <a:t> </a:t>
            </a:r>
            <a:r>
              <a:rPr lang="en-US" dirty="0" err="1" smtClean="0"/>
              <a:t>tárolókat</a:t>
            </a:r>
            <a:r>
              <a:rPr lang="en-US" dirty="0" smtClean="0"/>
              <a:t> (a </a:t>
            </a:r>
            <a:r>
              <a:rPr lang="en-US" dirty="0" err="1" smtClean="0"/>
              <a:t>legmagasabb</a:t>
            </a:r>
            <a:r>
              <a:rPr lang="en-US" dirty="0" smtClean="0"/>
              <a:t> </a:t>
            </a:r>
            <a:r>
              <a:rPr lang="en-US" dirty="0" err="1" smtClean="0"/>
              <a:t>biztonsági</a:t>
            </a:r>
            <a:r>
              <a:rPr lang="en-US" dirty="0" smtClean="0"/>
              <a:t> </a:t>
            </a:r>
            <a:r>
              <a:rPr lang="en-US" dirty="0" err="1" smtClean="0"/>
              <a:t>előírásoknak</a:t>
            </a:r>
            <a:r>
              <a:rPr lang="en-US" dirty="0" smtClean="0"/>
              <a:t> </a:t>
            </a:r>
            <a:r>
              <a:rPr lang="en-US" dirty="0" err="1" smtClean="0"/>
              <a:t>megfelelően</a:t>
            </a:r>
            <a:r>
              <a:rPr lang="en-US" dirty="0" smtClean="0"/>
              <a:t>).</a:t>
            </a:r>
            <a:endParaRPr lang="en-US" dirty="0"/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Content Placeholder 4"/>
          <p:cNvGraphicFramePr>
            <a:graphicFrameLocks noGrp="1"/>
          </p:cNvGraphicFramePr>
          <p:nvPr>
            <p:ph idx="1"/>
          </p:nvPr>
        </p:nvGraphicFramePr>
        <p:xfrm>
          <a:off x="2308696" y="450722"/>
          <a:ext cx="4572000" cy="386926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32770" name="TextBox 2"/>
          <p:cNvSpPr txBox="1">
            <a:spLocks noChangeArrowheads="1"/>
          </p:cNvSpPr>
          <p:nvPr/>
        </p:nvSpPr>
        <p:spPr bwMode="auto">
          <a:xfrm>
            <a:off x="0" y="0"/>
            <a:ext cx="9144000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n-US" sz="2000" i="1">
                <a:solidFill>
                  <a:schemeClr val="bg1"/>
                </a:solidFill>
                <a:latin typeface="Times New Roman" pitchFamily="18" charset="0"/>
              </a:rPr>
              <a:t>,,No one is an island, no one stands alone” (Joan Baez)</a:t>
            </a:r>
          </a:p>
        </p:txBody>
      </p:sp>
      <p:sp>
        <p:nvSpPr>
          <p:cNvPr id="8" name="Title 1"/>
          <p:cNvSpPr txBox="1">
            <a:spLocks/>
          </p:cNvSpPr>
          <p:nvPr/>
        </p:nvSpPr>
        <p:spPr>
          <a:xfrm>
            <a:off x="0" y="4572000"/>
            <a:ext cx="9144000" cy="1600200"/>
          </a:xfrm>
          <a:prstGeom prst="rect">
            <a:avLst/>
          </a:prstGeom>
        </p:spPr>
        <p:txBody>
          <a:bodyPr anchor="b">
            <a:normAutofit fontScale="97500" lnSpcReduction="10000"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5400" kern="120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 fontAlgn="auto">
              <a:spcAft>
                <a:spcPts val="0"/>
              </a:spcAft>
              <a:defRPr/>
            </a:pPr>
            <a:r>
              <a:rPr lang="en-US" smtClean="0"/>
              <a:t>Ha nincs beruházás,</a:t>
            </a:r>
            <a:br>
              <a:rPr lang="en-US" smtClean="0"/>
            </a:br>
            <a:r>
              <a:rPr lang="en-US" smtClean="0"/>
              <a:t>nincs előrelépés…</a:t>
            </a:r>
            <a:endParaRPr lang="en-US" dirty="0"/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4572000"/>
            <a:ext cx="9144000" cy="1600200"/>
          </a:xfrm>
        </p:spPr>
        <p:txBody>
          <a:bodyPr/>
          <a:lstStyle/>
          <a:p>
            <a:pPr algn="ctr"/>
            <a:r>
              <a:rPr lang="en-US" smtClean="0"/>
              <a:t>Köszönöm a figyelmet!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944938" y="3008313"/>
            <a:ext cx="4586287" cy="2249487"/>
          </a:xfrm>
        </p:spPr>
        <p:txBody>
          <a:bodyPr/>
          <a:lstStyle/>
          <a:p>
            <a:pPr marL="0" indent="0" algn="r">
              <a:buFont typeface="Arial" charset="0"/>
              <a:buNone/>
            </a:pPr>
            <a:r>
              <a:rPr lang="en-US" b="1" i="1" smtClean="0"/>
              <a:t>Herczog Edit</a:t>
            </a:r>
          </a:p>
          <a:p>
            <a:pPr marL="0" indent="0" algn="r">
              <a:buFont typeface="Arial" charset="0"/>
              <a:buNone/>
            </a:pPr>
            <a:r>
              <a:rPr lang="en-US" smtClean="0">
                <a:solidFill>
                  <a:srgbClr val="C90000"/>
                </a:solidFill>
                <a:hlinkClick r:id="rId2"/>
              </a:rPr>
              <a:t>edit.herczog@europarl.europa.eu</a:t>
            </a:r>
            <a:endParaRPr lang="en-US" smtClean="0">
              <a:solidFill>
                <a:srgbClr val="C90000"/>
              </a:solidFill>
            </a:endParaRPr>
          </a:p>
          <a:p>
            <a:pPr marL="0" indent="0" algn="r">
              <a:buFont typeface="Arial" charset="0"/>
              <a:buNone/>
            </a:pPr>
            <a:r>
              <a:rPr lang="en-US" smtClean="0"/>
              <a:t>+32 228 47596</a:t>
            </a:r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8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NewsPrint">
  <a:themeElements>
    <a:clrScheme name="NewsPrint">
      <a:dk1>
        <a:sysClr val="windowText" lastClr="000000"/>
      </a:dk1>
      <a:lt1>
        <a:sysClr val="window" lastClr="FFFFFF"/>
      </a:lt1>
      <a:dk2>
        <a:srgbClr val="303030"/>
      </a:dk2>
      <a:lt2>
        <a:srgbClr val="DEDEE0"/>
      </a:lt2>
      <a:accent1>
        <a:srgbClr val="AD0101"/>
      </a:accent1>
      <a:accent2>
        <a:srgbClr val="726056"/>
      </a:accent2>
      <a:accent3>
        <a:srgbClr val="AC956E"/>
      </a:accent3>
      <a:accent4>
        <a:srgbClr val="808DA9"/>
      </a:accent4>
      <a:accent5>
        <a:srgbClr val="424E5B"/>
      </a:accent5>
      <a:accent6>
        <a:srgbClr val="730E00"/>
      </a:accent6>
      <a:hlink>
        <a:srgbClr val="D26900"/>
      </a:hlink>
      <a:folHlink>
        <a:srgbClr val="D89243"/>
      </a:folHlink>
    </a:clrScheme>
    <a:fontScheme name="NewsPrint">
      <a:majorFont>
        <a:latin typeface="Impact"/>
        <a:ea typeface=""/>
        <a:cs typeface=""/>
        <a:font script="Jpan" typeface="HGP創英角ｺﾞｼｯｸUB"/>
        <a:font script="Hang" typeface="HY견고딕"/>
        <a:font script="Hans" typeface="微软雅黑"/>
        <a:font script="Hant" typeface="微軟正黑體"/>
        <a:font script="Arab" typeface="Tahoma"/>
        <a:font script="Hebr" typeface="Tohoma"/>
        <a:font script="Thai" typeface="Tahoma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imes New Roman"/>
        <a:ea typeface=""/>
        <a:cs typeface=""/>
        <a:font script="Jpan" typeface="ＭＳ Ｐ明朝"/>
        <a:font script="Hang" typeface="바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NewsPrint">
      <a:fillStyleLst>
        <a:solidFill>
          <a:schemeClr val="phClr"/>
        </a:solidFill>
        <a:gradFill rotWithShape="1">
          <a:gsLst>
            <a:gs pos="0">
              <a:schemeClr val="phClr">
                <a:tint val="37000"/>
                <a:hueMod val="100000"/>
                <a:satMod val="200000"/>
                <a:lumMod val="88000"/>
              </a:schemeClr>
            </a:gs>
            <a:gs pos="100000">
              <a:schemeClr val="phClr">
                <a:tint val="53000"/>
                <a:shade val="100000"/>
                <a:hueMod val="100000"/>
                <a:satMod val="350000"/>
                <a:lumMod val="79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83000"/>
                <a:shade val="100000"/>
                <a:alpha val="100000"/>
                <a:hueMod val="100000"/>
                <a:satMod val="220000"/>
                <a:lumMod val="90000"/>
              </a:schemeClr>
            </a:gs>
            <a:gs pos="76000">
              <a:schemeClr val="phClr">
                <a:shade val="100000"/>
              </a:schemeClr>
            </a:gs>
            <a:gs pos="100000">
              <a:schemeClr val="phClr">
                <a:shade val="93000"/>
                <a:alpha val="100000"/>
                <a:satMod val="100000"/>
                <a:lumMod val="93000"/>
              </a:schemeClr>
            </a:gs>
          </a:gsLst>
          <a:path path="circle">
            <a:fillToRect l="15000" t="15000" r="100000" b="100000"/>
          </a:path>
        </a:gradFill>
      </a:fillStyleLst>
      <a:lnStyleLst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  <a:ln w="34925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12700" dir="528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381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381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brightRoom" dir="tl"/>
          </a:scene3d>
          <a:sp3d contourW="12700">
            <a:bevelT w="31750" h="12700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3000"/>
              </a:schemeClr>
            </a:gs>
            <a:gs pos="100000">
              <a:schemeClr val="phClr">
                <a:shade val="55000"/>
              </a:schemeClr>
            </a:gs>
          </a:gsLst>
          <a:lin ang="5400000" scaled="1"/>
        </a:gradFill>
        <a:blipFill rotWithShape="1">
          <a:blip xmlns:r="http://schemas.openxmlformats.org/officeDocument/2006/relationships" r:embed="rId1">
            <a:duotone>
              <a:schemeClr val="phClr">
                <a:shade val="20000"/>
                <a:satMod val="350000"/>
                <a:lumMod val="125000"/>
              </a:schemeClr>
              <a:schemeClr val="phClr">
                <a:tint val="90000"/>
                <a:satMod val="250000"/>
              </a:schemeClr>
            </a:duotone>
          </a:blip>
          <a:stretch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Newsprint.thmx</Template>
  <TotalTime>776</TotalTime>
  <Words>630</Words>
  <Application>Microsoft Office PowerPoint</Application>
  <PresentationFormat>Diavetítés a képernyőre (4:3 oldalarány)</PresentationFormat>
  <Paragraphs>143</Paragraphs>
  <Slides>17</Slides>
  <Notes>3</Notes>
  <HiddenSlides>0</HiddenSlides>
  <MMClips>0</MMClips>
  <ScaleCrop>false</ScaleCrop>
  <HeadingPairs>
    <vt:vector size="4" baseType="variant">
      <vt:variant>
        <vt:lpstr>Téma</vt:lpstr>
      </vt:variant>
      <vt:variant>
        <vt:i4>1</vt:i4>
      </vt:variant>
      <vt:variant>
        <vt:lpstr>Diacímek</vt:lpstr>
      </vt:variant>
      <vt:variant>
        <vt:i4>17</vt:i4>
      </vt:variant>
    </vt:vector>
  </HeadingPairs>
  <TitlesOfParts>
    <vt:vector size="18" baseType="lpstr">
      <vt:lpstr>NewsPrint</vt:lpstr>
      <vt:lpstr>ENERGIA ÚTITERV 2050</vt:lpstr>
      <vt:lpstr>Energiapolitikához beruházások kellenek!</vt:lpstr>
      <vt:lpstr>,,Az energiarendszer forradalmára lesz szükség, amelyet már most meg kell kezdeni!”</vt:lpstr>
      <vt:lpstr>Energia Útiterv 2050</vt:lpstr>
      <vt:lpstr>Az Európai Parlament álláspontja</vt:lpstr>
      <vt:lpstr>Gáz</vt:lpstr>
      <vt:lpstr>Gázfogyasztás</vt:lpstr>
      <vt:lpstr>PowerPoint bemutató</vt:lpstr>
      <vt:lpstr>Palagáz és homokolaj</vt:lpstr>
      <vt:lpstr>PowerPoint bemutató</vt:lpstr>
      <vt:lpstr>Diverzifikáció a jövőért</vt:lpstr>
      <vt:lpstr>Üzemanyag minőségi irányelv</vt:lpstr>
      <vt:lpstr>Európai Összekapcsolási Eszköz</vt:lpstr>
      <vt:lpstr>Energiahatékonyság</vt:lpstr>
      <vt:lpstr>Egyéb kérdések</vt:lpstr>
      <vt:lpstr>PowerPoint bemutató</vt:lpstr>
      <vt:lpstr>Köszönöm a figyelmet!</vt:lpstr>
    </vt:vector>
  </TitlesOfParts>
  <Company>Corvinus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ENERGIA ÚTITERV 2050</dc:title>
  <dc:creator>Balint Szanyi</dc:creator>
  <cp:lastModifiedBy>Kaszab Annamária</cp:lastModifiedBy>
  <cp:revision>49</cp:revision>
  <dcterms:created xsi:type="dcterms:W3CDTF">2012-11-13T14:16:08Z</dcterms:created>
  <dcterms:modified xsi:type="dcterms:W3CDTF">2012-11-19T08:06:37Z</dcterms:modified>
</cp:coreProperties>
</file>